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sldIdLst>
    <p:sldId id="371" r:id="rId2"/>
    <p:sldId id="374" r:id="rId3"/>
    <p:sldId id="347" r:id="rId4"/>
    <p:sldId id="376" r:id="rId5"/>
    <p:sldId id="370" r:id="rId6"/>
    <p:sldId id="378" r:id="rId7"/>
    <p:sldId id="372" r:id="rId8"/>
    <p:sldId id="353" r:id="rId9"/>
    <p:sldId id="380" r:id="rId10"/>
    <p:sldId id="381" r:id="rId11"/>
    <p:sldId id="373" r:id="rId12"/>
    <p:sldId id="382" r:id="rId13"/>
    <p:sldId id="383" r:id="rId14"/>
    <p:sldId id="358" r:id="rId15"/>
    <p:sldId id="359" r:id="rId16"/>
    <p:sldId id="360" r:id="rId17"/>
    <p:sldId id="361" r:id="rId18"/>
    <p:sldId id="362" r:id="rId19"/>
    <p:sldId id="364" r:id="rId20"/>
    <p:sldId id="365" r:id="rId21"/>
    <p:sldId id="367" r:id="rId22"/>
    <p:sldId id="368" r:id="rId23"/>
    <p:sldId id="369" r:id="rId24"/>
    <p:sldId id="344" r:id="rId25"/>
    <p:sldId id="34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4A5A"/>
    <a:srgbClr val="33A1FC"/>
    <a:srgbClr val="666F7B"/>
    <a:srgbClr val="D9DCDF"/>
    <a:srgbClr val="2A89D8"/>
    <a:srgbClr val="FAFAFA"/>
    <a:srgbClr val="E96764"/>
    <a:srgbClr val="8C939D"/>
    <a:srgbClr val="4FB9FF"/>
    <a:srgbClr val="D7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00"/>
    <p:restoredTop sz="95911"/>
  </p:normalViewPr>
  <p:slideViewPr>
    <p:cSldViewPr snapToGrid="0" snapToObjects="1">
      <p:cViewPr>
        <p:scale>
          <a:sx n="120" d="100"/>
          <a:sy n="120" d="100"/>
        </p:scale>
        <p:origin x="1944" y="61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71" d="100"/>
          <a:sy n="171" d="100"/>
        </p:scale>
        <p:origin x="4736" y="1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diagrams/_rels/drawing2.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4AEB62-9540-7440-8A77-18E9D8AC4610}" type="doc">
      <dgm:prSet loTypeId="urn:microsoft.com/office/officeart/2005/8/layout/radial1" loCatId="" qsTypeId="urn:microsoft.com/office/officeart/2005/8/quickstyle/simple2" qsCatId="simple" csTypeId="urn:microsoft.com/office/officeart/2005/8/colors/accent1_2" csCatId="accent1" phldr="1"/>
      <dgm:spPr/>
      <dgm:t>
        <a:bodyPr/>
        <a:lstStyle/>
        <a:p>
          <a:endParaRPr lang="en-US"/>
        </a:p>
      </dgm:t>
    </dgm:pt>
    <dgm:pt modelId="{F1B9439C-A56F-7B4C-BD73-0F78119CA134}">
      <dgm:prSet phldrT="[Text]"/>
      <dgm:spPr>
        <a:solidFill>
          <a:srgbClr val="4FB9FF"/>
        </a:solidFill>
        <a:ln>
          <a:noFill/>
        </a:ln>
        <a:effectLst>
          <a:outerShdw blurRad="50800" dist="38100" dir="5400000" algn="tl" rotWithShape="0">
            <a:schemeClr val="tx1">
              <a:lumMod val="50000"/>
              <a:alpha val="10000"/>
            </a:schemeClr>
          </a:outerShdw>
        </a:effectLst>
      </dgm:spPr>
      <dgm:t>
        <a:bodyPr/>
        <a:lstStyle/>
        <a:p>
          <a:r>
            <a:rPr lang="en-US" dirty="0" smtClean="0">
              <a:solidFill>
                <a:srgbClr val="FAFAFA"/>
              </a:solidFill>
              <a:latin typeface="Avenir Next" charset="0"/>
              <a:ea typeface="Avenir Next" charset="0"/>
              <a:cs typeface="Avenir Next" charset="0"/>
            </a:rPr>
            <a:t>Data Science</a:t>
          </a:r>
          <a:endParaRPr lang="en-US" dirty="0">
            <a:solidFill>
              <a:srgbClr val="FAFAFA"/>
            </a:solidFill>
            <a:latin typeface="Avenir Next" charset="0"/>
            <a:ea typeface="Avenir Next" charset="0"/>
            <a:cs typeface="Avenir Next" charset="0"/>
          </a:endParaRPr>
        </a:p>
      </dgm:t>
    </dgm:pt>
    <dgm:pt modelId="{301A034E-F431-3E43-B4A2-1F13843313EA}" type="parTrans" cxnId="{9E8E99ED-B527-1646-A8D0-D05F3F813D39}">
      <dgm:prSet/>
      <dgm:spPr/>
      <dgm:t>
        <a:bodyPr/>
        <a:lstStyle/>
        <a:p>
          <a:endParaRPr lang="en-US">
            <a:latin typeface="Avenir Next" charset="0"/>
            <a:ea typeface="Avenir Next" charset="0"/>
            <a:cs typeface="Avenir Next" charset="0"/>
          </a:endParaRPr>
        </a:p>
      </dgm:t>
    </dgm:pt>
    <dgm:pt modelId="{3B11C3B2-824C-3748-9CC2-3A12C627B28E}" type="sibTrans" cxnId="{9E8E99ED-B527-1646-A8D0-D05F3F813D39}">
      <dgm:prSet/>
      <dgm:spPr/>
      <dgm:t>
        <a:bodyPr/>
        <a:lstStyle/>
        <a:p>
          <a:endParaRPr lang="en-US">
            <a:latin typeface="Avenir Next" charset="0"/>
            <a:ea typeface="Avenir Next" charset="0"/>
            <a:cs typeface="Avenir Next" charset="0"/>
          </a:endParaRPr>
        </a:p>
      </dgm:t>
    </dgm:pt>
    <dgm:pt modelId="{BBA371E7-F95F-3045-8EA8-0BB764174626}">
      <dgm:prSet phldrT="[Text]"/>
      <dgm:spPr>
        <a:solidFill>
          <a:srgbClr val="FAFAFA"/>
        </a:solidFill>
        <a:ln>
          <a:noFill/>
        </a:ln>
      </dgm:spPr>
      <dgm:t>
        <a:bodyPr/>
        <a:lstStyle/>
        <a:p>
          <a:r>
            <a:rPr lang="en-US" dirty="0" smtClean="0">
              <a:solidFill>
                <a:srgbClr val="3F4A5A"/>
              </a:solidFill>
              <a:latin typeface="Avenir Next" charset="0"/>
              <a:ea typeface="Avenir Next" charset="0"/>
              <a:cs typeface="Avenir Next" charset="0"/>
            </a:rPr>
            <a:t>HR</a:t>
          </a:r>
          <a:endParaRPr lang="en-US" dirty="0">
            <a:solidFill>
              <a:srgbClr val="3F4A5A"/>
            </a:solidFill>
            <a:latin typeface="Avenir Next" charset="0"/>
            <a:ea typeface="Avenir Next" charset="0"/>
            <a:cs typeface="Avenir Next" charset="0"/>
          </a:endParaRPr>
        </a:p>
      </dgm:t>
    </dgm:pt>
    <dgm:pt modelId="{84F8B5E4-06F1-2E4B-BD87-1DEB1E82EFE4}" type="parTrans" cxnId="{4FE6B8B2-44A6-4B43-B383-D874E9D915DF}">
      <dgm:prSet/>
      <dgm:spPr>
        <a:ln>
          <a:solidFill>
            <a:srgbClr val="FAFAFA"/>
          </a:solidFill>
        </a:ln>
      </dgm:spPr>
      <dgm:t>
        <a:bodyPr/>
        <a:lstStyle/>
        <a:p>
          <a:endParaRPr lang="en-US">
            <a:latin typeface="Avenir Next" charset="0"/>
            <a:ea typeface="Avenir Next" charset="0"/>
            <a:cs typeface="Avenir Next" charset="0"/>
          </a:endParaRPr>
        </a:p>
      </dgm:t>
    </dgm:pt>
    <dgm:pt modelId="{D0B1EC94-867B-7A40-9836-4F50F6545D8F}" type="sibTrans" cxnId="{4FE6B8B2-44A6-4B43-B383-D874E9D915DF}">
      <dgm:prSet/>
      <dgm:spPr/>
      <dgm:t>
        <a:bodyPr/>
        <a:lstStyle/>
        <a:p>
          <a:endParaRPr lang="en-US">
            <a:latin typeface="Avenir Next" charset="0"/>
            <a:ea typeface="Avenir Next" charset="0"/>
            <a:cs typeface="Avenir Next" charset="0"/>
          </a:endParaRPr>
        </a:p>
      </dgm:t>
    </dgm:pt>
    <dgm:pt modelId="{35B7F8F6-8738-FD47-AD5F-786D3D02EF56}">
      <dgm:prSet phldrT="[Text]"/>
      <dgm:spPr>
        <a:solidFill>
          <a:srgbClr val="FAFAFA"/>
        </a:solidFill>
        <a:ln>
          <a:noFill/>
        </a:ln>
      </dgm:spPr>
      <dgm:t>
        <a:bodyPr/>
        <a:lstStyle/>
        <a:p>
          <a:r>
            <a:rPr lang="en-US" dirty="0" smtClean="0">
              <a:solidFill>
                <a:srgbClr val="3F4A5A"/>
              </a:solidFill>
              <a:latin typeface="Avenir Next" charset="0"/>
              <a:ea typeface="Avenir Next" charset="0"/>
              <a:cs typeface="Avenir Next" charset="0"/>
            </a:rPr>
            <a:t>Finance</a:t>
          </a:r>
          <a:endParaRPr lang="en-US" dirty="0">
            <a:solidFill>
              <a:srgbClr val="3F4A5A"/>
            </a:solidFill>
            <a:latin typeface="Avenir Next" charset="0"/>
            <a:ea typeface="Avenir Next" charset="0"/>
            <a:cs typeface="Avenir Next" charset="0"/>
          </a:endParaRPr>
        </a:p>
      </dgm:t>
    </dgm:pt>
    <dgm:pt modelId="{0125F938-7B5A-204E-8695-F33C0D9482D7}" type="parTrans" cxnId="{3EA6C1D4-D0B4-A14E-A375-9E52142E5A3D}">
      <dgm:prSet/>
      <dgm:spPr>
        <a:ln>
          <a:solidFill>
            <a:srgbClr val="FAFAFA"/>
          </a:solidFill>
        </a:ln>
      </dgm:spPr>
      <dgm:t>
        <a:bodyPr/>
        <a:lstStyle/>
        <a:p>
          <a:endParaRPr lang="en-US">
            <a:latin typeface="Avenir Next" charset="0"/>
            <a:ea typeface="Avenir Next" charset="0"/>
            <a:cs typeface="Avenir Next" charset="0"/>
          </a:endParaRPr>
        </a:p>
      </dgm:t>
    </dgm:pt>
    <dgm:pt modelId="{AA02D385-11FE-1047-A02B-14631CCE30D1}" type="sibTrans" cxnId="{3EA6C1D4-D0B4-A14E-A375-9E52142E5A3D}">
      <dgm:prSet/>
      <dgm:spPr/>
      <dgm:t>
        <a:bodyPr/>
        <a:lstStyle/>
        <a:p>
          <a:endParaRPr lang="en-US">
            <a:latin typeface="Avenir Next" charset="0"/>
            <a:ea typeface="Avenir Next" charset="0"/>
            <a:cs typeface="Avenir Next" charset="0"/>
          </a:endParaRPr>
        </a:p>
      </dgm:t>
    </dgm:pt>
    <dgm:pt modelId="{4251C142-3991-AD47-9CA8-F85F7ECD71B6}">
      <dgm:prSet phldrT="[Text]"/>
      <dgm:spPr>
        <a:solidFill>
          <a:srgbClr val="FAFAFA"/>
        </a:solidFill>
        <a:ln>
          <a:noFill/>
        </a:ln>
      </dgm:spPr>
      <dgm:t>
        <a:bodyPr/>
        <a:lstStyle/>
        <a:p>
          <a:r>
            <a:rPr lang="en-US" dirty="0" smtClean="0">
              <a:solidFill>
                <a:srgbClr val="3F4A5A"/>
              </a:solidFill>
              <a:latin typeface="Avenir Next" charset="0"/>
              <a:ea typeface="Avenir Next" charset="0"/>
              <a:cs typeface="Avenir Next" charset="0"/>
            </a:rPr>
            <a:t>Sales</a:t>
          </a:r>
          <a:endParaRPr lang="en-US" dirty="0">
            <a:solidFill>
              <a:srgbClr val="3F4A5A"/>
            </a:solidFill>
            <a:latin typeface="Avenir Next" charset="0"/>
            <a:ea typeface="Avenir Next" charset="0"/>
            <a:cs typeface="Avenir Next" charset="0"/>
          </a:endParaRPr>
        </a:p>
      </dgm:t>
    </dgm:pt>
    <dgm:pt modelId="{9CEE0A86-F900-6849-A71F-881C95BF63C5}" type="parTrans" cxnId="{60E14C17-4064-574C-8563-BB16E9C3A690}">
      <dgm:prSet/>
      <dgm:spPr>
        <a:ln>
          <a:solidFill>
            <a:srgbClr val="FAFAFA"/>
          </a:solidFill>
        </a:ln>
      </dgm:spPr>
      <dgm:t>
        <a:bodyPr/>
        <a:lstStyle/>
        <a:p>
          <a:endParaRPr lang="en-US">
            <a:latin typeface="Avenir Next" charset="0"/>
            <a:ea typeface="Avenir Next" charset="0"/>
            <a:cs typeface="Avenir Next" charset="0"/>
          </a:endParaRPr>
        </a:p>
      </dgm:t>
    </dgm:pt>
    <dgm:pt modelId="{8D5690CC-E186-DD46-A53E-683B420CE092}" type="sibTrans" cxnId="{60E14C17-4064-574C-8563-BB16E9C3A690}">
      <dgm:prSet/>
      <dgm:spPr/>
      <dgm:t>
        <a:bodyPr/>
        <a:lstStyle/>
        <a:p>
          <a:endParaRPr lang="en-US">
            <a:latin typeface="Avenir Next" charset="0"/>
            <a:ea typeface="Avenir Next" charset="0"/>
            <a:cs typeface="Avenir Next" charset="0"/>
          </a:endParaRPr>
        </a:p>
      </dgm:t>
    </dgm:pt>
    <dgm:pt modelId="{7F756A74-5F7F-394B-A704-61477DFA62E8}">
      <dgm:prSet phldrT="[Text]"/>
      <dgm:spPr>
        <a:solidFill>
          <a:srgbClr val="FAFAFA"/>
        </a:solidFill>
        <a:ln>
          <a:noFill/>
        </a:ln>
      </dgm:spPr>
      <dgm:t>
        <a:bodyPr/>
        <a:lstStyle/>
        <a:p>
          <a:r>
            <a:rPr lang="en-US" dirty="0" smtClean="0">
              <a:solidFill>
                <a:srgbClr val="3F4A5A"/>
              </a:solidFill>
              <a:latin typeface="Avenir Next" charset="0"/>
              <a:ea typeface="Avenir Next" charset="0"/>
              <a:cs typeface="Avenir Next" charset="0"/>
            </a:rPr>
            <a:t>Tech &amp; Product</a:t>
          </a:r>
          <a:endParaRPr lang="en-US" dirty="0">
            <a:solidFill>
              <a:srgbClr val="3F4A5A"/>
            </a:solidFill>
            <a:latin typeface="Avenir Next" charset="0"/>
            <a:ea typeface="Avenir Next" charset="0"/>
            <a:cs typeface="Avenir Next" charset="0"/>
          </a:endParaRPr>
        </a:p>
      </dgm:t>
    </dgm:pt>
    <dgm:pt modelId="{B7B552A6-55D9-574D-906A-3CC038E93052}" type="parTrans" cxnId="{DB7F1B12-E6FF-E141-B59F-479C1240134A}">
      <dgm:prSet/>
      <dgm:spPr>
        <a:ln>
          <a:solidFill>
            <a:srgbClr val="FAFAFA"/>
          </a:solidFill>
        </a:ln>
      </dgm:spPr>
      <dgm:t>
        <a:bodyPr/>
        <a:lstStyle/>
        <a:p>
          <a:endParaRPr lang="en-US">
            <a:latin typeface="Avenir Next" charset="0"/>
            <a:ea typeface="Avenir Next" charset="0"/>
            <a:cs typeface="Avenir Next" charset="0"/>
          </a:endParaRPr>
        </a:p>
      </dgm:t>
    </dgm:pt>
    <dgm:pt modelId="{DC1906A1-D961-F04D-A5E1-7F7CB2C6D815}" type="sibTrans" cxnId="{DB7F1B12-E6FF-E141-B59F-479C1240134A}">
      <dgm:prSet/>
      <dgm:spPr/>
      <dgm:t>
        <a:bodyPr/>
        <a:lstStyle/>
        <a:p>
          <a:endParaRPr lang="en-US">
            <a:latin typeface="Avenir Next" charset="0"/>
            <a:ea typeface="Avenir Next" charset="0"/>
            <a:cs typeface="Avenir Next" charset="0"/>
          </a:endParaRPr>
        </a:p>
      </dgm:t>
    </dgm:pt>
    <dgm:pt modelId="{7A35B95B-EE0C-5049-AB15-EEA68F627853}">
      <dgm:prSet phldrT="[Text]"/>
      <dgm:spPr>
        <a:solidFill>
          <a:srgbClr val="FAFAFA"/>
        </a:solidFill>
        <a:ln>
          <a:noFill/>
        </a:ln>
      </dgm:spPr>
      <dgm:t>
        <a:bodyPr/>
        <a:lstStyle/>
        <a:p>
          <a:r>
            <a:rPr lang="en-US" dirty="0" smtClean="0">
              <a:solidFill>
                <a:srgbClr val="3F4A5A"/>
              </a:solidFill>
              <a:latin typeface="Avenir Next" charset="0"/>
              <a:ea typeface="Avenir Next" charset="0"/>
              <a:cs typeface="Avenir Next" charset="0"/>
            </a:rPr>
            <a:t>Marketing</a:t>
          </a:r>
          <a:endParaRPr lang="en-US" dirty="0">
            <a:solidFill>
              <a:srgbClr val="3F4A5A"/>
            </a:solidFill>
            <a:latin typeface="Avenir Next" charset="0"/>
            <a:ea typeface="Avenir Next" charset="0"/>
            <a:cs typeface="Avenir Next" charset="0"/>
          </a:endParaRPr>
        </a:p>
      </dgm:t>
    </dgm:pt>
    <dgm:pt modelId="{BA8AFF63-E484-6947-9C55-EA44B7466384}" type="parTrans" cxnId="{A1A24889-36E1-FA4F-B636-70A470FF5C42}">
      <dgm:prSet/>
      <dgm:spPr>
        <a:ln>
          <a:solidFill>
            <a:srgbClr val="FAFAFA"/>
          </a:solidFill>
        </a:ln>
      </dgm:spPr>
      <dgm:t>
        <a:bodyPr/>
        <a:lstStyle/>
        <a:p>
          <a:endParaRPr lang="en-US">
            <a:latin typeface="Avenir Next" charset="0"/>
            <a:ea typeface="Avenir Next" charset="0"/>
            <a:cs typeface="Avenir Next" charset="0"/>
          </a:endParaRPr>
        </a:p>
      </dgm:t>
    </dgm:pt>
    <dgm:pt modelId="{0315102E-E48C-FB4A-900B-9A2175F539E0}" type="sibTrans" cxnId="{A1A24889-36E1-FA4F-B636-70A470FF5C42}">
      <dgm:prSet/>
      <dgm:spPr/>
      <dgm:t>
        <a:bodyPr/>
        <a:lstStyle/>
        <a:p>
          <a:endParaRPr lang="en-US">
            <a:latin typeface="Avenir Next" charset="0"/>
            <a:ea typeface="Avenir Next" charset="0"/>
            <a:cs typeface="Avenir Next" charset="0"/>
          </a:endParaRPr>
        </a:p>
      </dgm:t>
    </dgm:pt>
    <dgm:pt modelId="{FCBE7315-5D4F-1C49-87E8-AD58992B16B2}">
      <dgm:prSet phldrT="[Text]"/>
      <dgm:spPr>
        <a:solidFill>
          <a:srgbClr val="FAFAFA"/>
        </a:solidFill>
        <a:ln>
          <a:noFill/>
        </a:ln>
      </dgm:spPr>
      <dgm:t>
        <a:bodyPr/>
        <a:lstStyle/>
        <a:p>
          <a:r>
            <a:rPr lang="en-US" dirty="0" smtClean="0">
              <a:solidFill>
                <a:srgbClr val="3F4A5A"/>
              </a:solidFill>
              <a:latin typeface="Avenir Next" charset="0"/>
              <a:ea typeface="Avenir Next" charset="0"/>
              <a:cs typeface="Avenir Next" charset="0"/>
            </a:rPr>
            <a:t>Support</a:t>
          </a:r>
          <a:endParaRPr lang="en-US" dirty="0">
            <a:solidFill>
              <a:srgbClr val="3F4A5A"/>
            </a:solidFill>
            <a:latin typeface="Avenir Next" charset="0"/>
            <a:ea typeface="Avenir Next" charset="0"/>
            <a:cs typeface="Avenir Next" charset="0"/>
          </a:endParaRPr>
        </a:p>
      </dgm:t>
    </dgm:pt>
    <dgm:pt modelId="{9E0D8918-9470-364D-9C9D-5AD0CD03806B}" type="parTrans" cxnId="{23EA0D44-AE7A-6644-B18D-7CBA0415654B}">
      <dgm:prSet/>
      <dgm:spPr>
        <a:ln>
          <a:solidFill>
            <a:srgbClr val="FAFAFA"/>
          </a:solidFill>
        </a:ln>
      </dgm:spPr>
      <dgm:t>
        <a:bodyPr/>
        <a:lstStyle/>
        <a:p>
          <a:endParaRPr lang="en-US">
            <a:latin typeface="Avenir Next" charset="0"/>
            <a:ea typeface="Avenir Next" charset="0"/>
            <a:cs typeface="Avenir Next" charset="0"/>
          </a:endParaRPr>
        </a:p>
      </dgm:t>
    </dgm:pt>
    <dgm:pt modelId="{DB215D47-2A1D-2842-8696-4954A8305332}" type="sibTrans" cxnId="{23EA0D44-AE7A-6644-B18D-7CBA0415654B}">
      <dgm:prSet/>
      <dgm:spPr/>
      <dgm:t>
        <a:bodyPr/>
        <a:lstStyle/>
        <a:p>
          <a:endParaRPr lang="en-US">
            <a:latin typeface="Avenir Next" charset="0"/>
            <a:ea typeface="Avenir Next" charset="0"/>
            <a:cs typeface="Avenir Next" charset="0"/>
          </a:endParaRPr>
        </a:p>
      </dgm:t>
    </dgm:pt>
    <dgm:pt modelId="{0388DC9A-285E-EE4F-A0E9-BCAEA5B6BBF0}" type="pres">
      <dgm:prSet presAssocID="{804AEB62-9540-7440-8A77-18E9D8AC4610}" presName="cycle" presStyleCnt="0">
        <dgm:presLayoutVars>
          <dgm:chMax val="1"/>
          <dgm:dir/>
          <dgm:animLvl val="ctr"/>
          <dgm:resizeHandles val="exact"/>
        </dgm:presLayoutVars>
      </dgm:prSet>
      <dgm:spPr/>
      <dgm:t>
        <a:bodyPr/>
        <a:lstStyle/>
        <a:p>
          <a:endParaRPr lang="en-US"/>
        </a:p>
      </dgm:t>
    </dgm:pt>
    <dgm:pt modelId="{E0F44BFF-F767-F647-B5BE-77DA0F7AA0ED}" type="pres">
      <dgm:prSet presAssocID="{F1B9439C-A56F-7B4C-BD73-0F78119CA134}" presName="centerShape" presStyleLbl="node0" presStyleIdx="0" presStyleCnt="1"/>
      <dgm:spPr/>
      <dgm:t>
        <a:bodyPr/>
        <a:lstStyle/>
        <a:p>
          <a:endParaRPr lang="en-US"/>
        </a:p>
      </dgm:t>
    </dgm:pt>
    <dgm:pt modelId="{239818E6-728D-0D49-96D5-297BCC11773C}" type="pres">
      <dgm:prSet presAssocID="{84F8B5E4-06F1-2E4B-BD87-1DEB1E82EFE4}" presName="Name9" presStyleLbl="parChTrans1D2" presStyleIdx="0" presStyleCnt="6"/>
      <dgm:spPr/>
      <dgm:t>
        <a:bodyPr/>
        <a:lstStyle/>
        <a:p>
          <a:endParaRPr lang="en-US"/>
        </a:p>
      </dgm:t>
    </dgm:pt>
    <dgm:pt modelId="{282C86C0-27E4-F146-956F-5304A46BDCD0}" type="pres">
      <dgm:prSet presAssocID="{84F8B5E4-06F1-2E4B-BD87-1DEB1E82EFE4}" presName="connTx" presStyleLbl="parChTrans1D2" presStyleIdx="0" presStyleCnt="6"/>
      <dgm:spPr/>
      <dgm:t>
        <a:bodyPr/>
        <a:lstStyle/>
        <a:p>
          <a:endParaRPr lang="en-US"/>
        </a:p>
      </dgm:t>
    </dgm:pt>
    <dgm:pt modelId="{2273F8BA-2766-004A-A2D6-F43F0CF37357}" type="pres">
      <dgm:prSet presAssocID="{BBA371E7-F95F-3045-8EA8-0BB764174626}" presName="node" presStyleLbl="node1" presStyleIdx="0" presStyleCnt="6">
        <dgm:presLayoutVars>
          <dgm:bulletEnabled val="1"/>
        </dgm:presLayoutVars>
      </dgm:prSet>
      <dgm:spPr/>
      <dgm:t>
        <a:bodyPr/>
        <a:lstStyle/>
        <a:p>
          <a:endParaRPr lang="en-US"/>
        </a:p>
      </dgm:t>
    </dgm:pt>
    <dgm:pt modelId="{171C5E3C-984A-594C-894A-9A39667A40D4}" type="pres">
      <dgm:prSet presAssocID="{0125F938-7B5A-204E-8695-F33C0D9482D7}" presName="Name9" presStyleLbl="parChTrans1D2" presStyleIdx="1" presStyleCnt="6"/>
      <dgm:spPr/>
      <dgm:t>
        <a:bodyPr/>
        <a:lstStyle/>
        <a:p>
          <a:endParaRPr lang="en-US"/>
        </a:p>
      </dgm:t>
    </dgm:pt>
    <dgm:pt modelId="{FB9158EC-E2F2-9140-8755-EE0C983743EB}" type="pres">
      <dgm:prSet presAssocID="{0125F938-7B5A-204E-8695-F33C0D9482D7}" presName="connTx" presStyleLbl="parChTrans1D2" presStyleIdx="1" presStyleCnt="6"/>
      <dgm:spPr/>
      <dgm:t>
        <a:bodyPr/>
        <a:lstStyle/>
        <a:p>
          <a:endParaRPr lang="en-US"/>
        </a:p>
      </dgm:t>
    </dgm:pt>
    <dgm:pt modelId="{958F4D85-2EFD-D14B-B990-CFF2A5B2A4FC}" type="pres">
      <dgm:prSet presAssocID="{35B7F8F6-8738-FD47-AD5F-786D3D02EF56}" presName="node" presStyleLbl="node1" presStyleIdx="1" presStyleCnt="6">
        <dgm:presLayoutVars>
          <dgm:bulletEnabled val="1"/>
        </dgm:presLayoutVars>
      </dgm:prSet>
      <dgm:spPr/>
      <dgm:t>
        <a:bodyPr/>
        <a:lstStyle/>
        <a:p>
          <a:endParaRPr lang="en-US"/>
        </a:p>
      </dgm:t>
    </dgm:pt>
    <dgm:pt modelId="{DBF7D12A-1A47-1040-A813-6D758B2BC1AE}" type="pres">
      <dgm:prSet presAssocID="{9CEE0A86-F900-6849-A71F-881C95BF63C5}" presName="Name9" presStyleLbl="parChTrans1D2" presStyleIdx="2" presStyleCnt="6"/>
      <dgm:spPr/>
      <dgm:t>
        <a:bodyPr/>
        <a:lstStyle/>
        <a:p>
          <a:endParaRPr lang="en-US"/>
        </a:p>
      </dgm:t>
    </dgm:pt>
    <dgm:pt modelId="{5E5D6378-ED8B-E049-A6BB-6AC3E80216AD}" type="pres">
      <dgm:prSet presAssocID="{9CEE0A86-F900-6849-A71F-881C95BF63C5}" presName="connTx" presStyleLbl="parChTrans1D2" presStyleIdx="2" presStyleCnt="6"/>
      <dgm:spPr/>
      <dgm:t>
        <a:bodyPr/>
        <a:lstStyle/>
        <a:p>
          <a:endParaRPr lang="en-US"/>
        </a:p>
      </dgm:t>
    </dgm:pt>
    <dgm:pt modelId="{2B558745-1DD7-9649-9556-938BCC5CD1F6}" type="pres">
      <dgm:prSet presAssocID="{4251C142-3991-AD47-9CA8-F85F7ECD71B6}" presName="node" presStyleLbl="node1" presStyleIdx="2" presStyleCnt="6">
        <dgm:presLayoutVars>
          <dgm:bulletEnabled val="1"/>
        </dgm:presLayoutVars>
      </dgm:prSet>
      <dgm:spPr/>
      <dgm:t>
        <a:bodyPr/>
        <a:lstStyle/>
        <a:p>
          <a:endParaRPr lang="en-US"/>
        </a:p>
      </dgm:t>
    </dgm:pt>
    <dgm:pt modelId="{47B4012E-86F7-204D-9928-2F0014A99F7A}" type="pres">
      <dgm:prSet presAssocID="{B7B552A6-55D9-574D-906A-3CC038E93052}" presName="Name9" presStyleLbl="parChTrans1D2" presStyleIdx="3" presStyleCnt="6"/>
      <dgm:spPr/>
      <dgm:t>
        <a:bodyPr/>
        <a:lstStyle/>
        <a:p>
          <a:endParaRPr lang="en-US"/>
        </a:p>
      </dgm:t>
    </dgm:pt>
    <dgm:pt modelId="{717098FA-1C96-9B46-9B5E-0EF80179983A}" type="pres">
      <dgm:prSet presAssocID="{B7B552A6-55D9-574D-906A-3CC038E93052}" presName="connTx" presStyleLbl="parChTrans1D2" presStyleIdx="3" presStyleCnt="6"/>
      <dgm:spPr/>
      <dgm:t>
        <a:bodyPr/>
        <a:lstStyle/>
        <a:p>
          <a:endParaRPr lang="en-US"/>
        </a:p>
      </dgm:t>
    </dgm:pt>
    <dgm:pt modelId="{7904D33D-E74F-8A49-A46A-38D12208FA70}" type="pres">
      <dgm:prSet presAssocID="{7F756A74-5F7F-394B-A704-61477DFA62E8}" presName="node" presStyleLbl="node1" presStyleIdx="3" presStyleCnt="6">
        <dgm:presLayoutVars>
          <dgm:bulletEnabled val="1"/>
        </dgm:presLayoutVars>
      </dgm:prSet>
      <dgm:spPr/>
      <dgm:t>
        <a:bodyPr/>
        <a:lstStyle/>
        <a:p>
          <a:endParaRPr lang="en-US"/>
        </a:p>
      </dgm:t>
    </dgm:pt>
    <dgm:pt modelId="{B647357D-29B8-0B4E-85AE-1BACD518302C}" type="pres">
      <dgm:prSet presAssocID="{BA8AFF63-E484-6947-9C55-EA44B7466384}" presName="Name9" presStyleLbl="parChTrans1D2" presStyleIdx="4" presStyleCnt="6"/>
      <dgm:spPr/>
      <dgm:t>
        <a:bodyPr/>
        <a:lstStyle/>
        <a:p>
          <a:endParaRPr lang="en-US"/>
        </a:p>
      </dgm:t>
    </dgm:pt>
    <dgm:pt modelId="{BE3FD6FC-C3FD-9749-98B3-F4199C28F7CC}" type="pres">
      <dgm:prSet presAssocID="{BA8AFF63-E484-6947-9C55-EA44B7466384}" presName="connTx" presStyleLbl="parChTrans1D2" presStyleIdx="4" presStyleCnt="6"/>
      <dgm:spPr/>
      <dgm:t>
        <a:bodyPr/>
        <a:lstStyle/>
        <a:p>
          <a:endParaRPr lang="en-US"/>
        </a:p>
      </dgm:t>
    </dgm:pt>
    <dgm:pt modelId="{37B4D543-B2B7-584F-A47E-DBD84515F1D7}" type="pres">
      <dgm:prSet presAssocID="{7A35B95B-EE0C-5049-AB15-EEA68F627853}" presName="node" presStyleLbl="node1" presStyleIdx="4" presStyleCnt="6">
        <dgm:presLayoutVars>
          <dgm:bulletEnabled val="1"/>
        </dgm:presLayoutVars>
      </dgm:prSet>
      <dgm:spPr/>
      <dgm:t>
        <a:bodyPr/>
        <a:lstStyle/>
        <a:p>
          <a:endParaRPr lang="en-US"/>
        </a:p>
      </dgm:t>
    </dgm:pt>
    <dgm:pt modelId="{491DF1D4-0EB8-CA45-AD20-3784EDD8A39B}" type="pres">
      <dgm:prSet presAssocID="{9E0D8918-9470-364D-9C9D-5AD0CD03806B}" presName="Name9" presStyleLbl="parChTrans1D2" presStyleIdx="5" presStyleCnt="6"/>
      <dgm:spPr/>
      <dgm:t>
        <a:bodyPr/>
        <a:lstStyle/>
        <a:p>
          <a:endParaRPr lang="en-US"/>
        </a:p>
      </dgm:t>
    </dgm:pt>
    <dgm:pt modelId="{5F8F7F18-8924-644E-879E-7F18BAADEB29}" type="pres">
      <dgm:prSet presAssocID="{9E0D8918-9470-364D-9C9D-5AD0CD03806B}" presName="connTx" presStyleLbl="parChTrans1D2" presStyleIdx="5" presStyleCnt="6"/>
      <dgm:spPr/>
      <dgm:t>
        <a:bodyPr/>
        <a:lstStyle/>
        <a:p>
          <a:endParaRPr lang="en-US"/>
        </a:p>
      </dgm:t>
    </dgm:pt>
    <dgm:pt modelId="{BA42FDEE-9F95-BB4B-B499-F454650D9C4E}" type="pres">
      <dgm:prSet presAssocID="{FCBE7315-5D4F-1C49-87E8-AD58992B16B2}" presName="node" presStyleLbl="node1" presStyleIdx="5" presStyleCnt="6">
        <dgm:presLayoutVars>
          <dgm:bulletEnabled val="1"/>
        </dgm:presLayoutVars>
      </dgm:prSet>
      <dgm:spPr/>
      <dgm:t>
        <a:bodyPr/>
        <a:lstStyle/>
        <a:p>
          <a:endParaRPr lang="en-US"/>
        </a:p>
      </dgm:t>
    </dgm:pt>
  </dgm:ptLst>
  <dgm:cxnLst>
    <dgm:cxn modelId="{23EA0D44-AE7A-6644-B18D-7CBA0415654B}" srcId="{F1B9439C-A56F-7B4C-BD73-0F78119CA134}" destId="{FCBE7315-5D4F-1C49-87E8-AD58992B16B2}" srcOrd="5" destOrd="0" parTransId="{9E0D8918-9470-364D-9C9D-5AD0CD03806B}" sibTransId="{DB215D47-2A1D-2842-8696-4954A8305332}"/>
    <dgm:cxn modelId="{24C082DF-89C1-4647-88DC-919F8ADD4196}" type="presOf" srcId="{B7B552A6-55D9-574D-906A-3CC038E93052}" destId="{717098FA-1C96-9B46-9B5E-0EF80179983A}" srcOrd="1" destOrd="0" presId="urn:microsoft.com/office/officeart/2005/8/layout/radial1"/>
    <dgm:cxn modelId="{C12E705A-18F6-C742-BAC6-7EC7C7B7E4B3}" type="presOf" srcId="{84F8B5E4-06F1-2E4B-BD87-1DEB1E82EFE4}" destId="{239818E6-728D-0D49-96D5-297BCC11773C}" srcOrd="0" destOrd="0" presId="urn:microsoft.com/office/officeart/2005/8/layout/radial1"/>
    <dgm:cxn modelId="{5075E5C9-2902-2744-905C-C73469FCADF9}" type="presOf" srcId="{35B7F8F6-8738-FD47-AD5F-786D3D02EF56}" destId="{958F4D85-2EFD-D14B-B990-CFF2A5B2A4FC}" srcOrd="0" destOrd="0" presId="urn:microsoft.com/office/officeart/2005/8/layout/radial1"/>
    <dgm:cxn modelId="{D2D7C7F4-516C-F344-AFF3-382A7C6BFB2D}" type="presOf" srcId="{7A35B95B-EE0C-5049-AB15-EEA68F627853}" destId="{37B4D543-B2B7-584F-A47E-DBD84515F1D7}" srcOrd="0" destOrd="0" presId="urn:microsoft.com/office/officeart/2005/8/layout/radial1"/>
    <dgm:cxn modelId="{7CF7F179-8EC9-9741-A0DB-0F1C582C899A}" type="presOf" srcId="{F1B9439C-A56F-7B4C-BD73-0F78119CA134}" destId="{E0F44BFF-F767-F647-B5BE-77DA0F7AA0ED}" srcOrd="0" destOrd="0" presId="urn:microsoft.com/office/officeart/2005/8/layout/radial1"/>
    <dgm:cxn modelId="{FD6BF826-C3F4-B340-A0EB-B82F2CF205D4}" type="presOf" srcId="{804AEB62-9540-7440-8A77-18E9D8AC4610}" destId="{0388DC9A-285E-EE4F-A0E9-BCAEA5B6BBF0}" srcOrd="0" destOrd="0" presId="urn:microsoft.com/office/officeart/2005/8/layout/radial1"/>
    <dgm:cxn modelId="{DB7F1B12-E6FF-E141-B59F-479C1240134A}" srcId="{F1B9439C-A56F-7B4C-BD73-0F78119CA134}" destId="{7F756A74-5F7F-394B-A704-61477DFA62E8}" srcOrd="3" destOrd="0" parTransId="{B7B552A6-55D9-574D-906A-3CC038E93052}" sibTransId="{DC1906A1-D961-F04D-A5E1-7F7CB2C6D815}"/>
    <dgm:cxn modelId="{1E554DD2-4A6D-8C4F-BC4C-F02257B9665C}" type="presOf" srcId="{BBA371E7-F95F-3045-8EA8-0BB764174626}" destId="{2273F8BA-2766-004A-A2D6-F43F0CF37357}" srcOrd="0" destOrd="0" presId="urn:microsoft.com/office/officeart/2005/8/layout/radial1"/>
    <dgm:cxn modelId="{4AD4E03C-877A-7244-8FE0-5042C6179BEF}" type="presOf" srcId="{7F756A74-5F7F-394B-A704-61477DFA62E8}" destId="{7904D33D-E74F-8A49-A46A-38D12208FA70}" srcOrd="0" destOrd="0" presId="urn:microsoft.com/office/officeart/2005/8/layout/radial1"/>
    <dgm:cxn modelId="{09C19910-8CDE-744E-94FE-D0E031AD5D15}" type="presOf" srcId="{9E0D8918-9470-364D-9C9D-5AD0CD03806B}" destId="{5F8F7F18-8924-644E-879E-7F18BAADEB29}" srcOrd="1" destOrd="0" presId="urn:microsoft.com/office/officeart/2005/8/layout/radial1"/>
    <dgm:cxn modelId="{36993867-DC26-8B4B-BB93-C65EED1BBE13}" type="presOf" srcId="{9CEE0A86-F900-6849-A71F-881C95BF63C5}" destId="{5E5D6378-ED8B-E049-A6BB-6AC3E80216AD}" srcOrd="1" destOrd="0" presId="urn:microsoft.com/office/officeart/2005/8/layout/radial1"/>
    <dgm:cxn modelId="{9765E0DF-5F12-F241-88F9-7EBCCF86A303}" type="presOf" srcId="{FCBE7315-5D4F-1C49-87E8-AD58992B16B2}" destId="{BA42FDEE-9F95-BB4B-B499-F454650D9C4E}" srcOrd="0" destOrd="0" presId="urn:microsoft.com/office/officeart/2005/8/layout/radial1"/>
    <dgm:cxn modelId="{4FE6B8B2-44A6-4B43-B383-D874E9D915DF}" srcId="{F1B9439C-A56F-7B4C-BD73-0F78119CA134}" destId="{BBA371E7-F95F-3045-8EA8-0BB764174626}" srcOrd="0" destOrd="0" parTransId="{84F8B5E4-06F1-2E4B-BD87-1DEB1E82EFE4}" sibTransId="{D0B1EC94-867B-7A40-9836-4F50F6545D8F}"/>
    <dgm:cxn modelId="{89C78660-C163-EA46-9002-58BDDCC4B907}" type="presOf" srcId="{BA8AFF63-E484-6947-9C55-EA44B7466384}" destId="{B647357D-29B8-0B4E-85AE-1BACD518302C}" srcOrd="0" destOrd="0" presId="urn:microsoft.com/office/officeart/2005/8/layout/radial1"/>
    <dgm:cxn modelId="{90B143F5-7C62-D547-9457-28BC412AA267}" type="presOf" srcId="{0125F938-7B5A-204E-8695-F33C0D9482D7}" destId="{171C5E3C-984A-594C-894A-9A39667A40D4}" srcOrd="0" destOrd="0" presId="urn:microsoft.com/office/officeart/2005/8/layout/radial1"/>
    <dgm:cxn modelId="{754208DE-A360-2947-BDB5-F30020D8EEE4}" type="presOf" srcId="{84F8B5E4-06F1-2E4B-BD87-1DEB1E82EFE4}" destId="{282C86C0-27E4-F146-956F-5304A46BDCD0}" srcOrd="1" destOrd="0" presId="urn:microsoft.com/office/officeart/2005/8/layout/radial1"/>
    <dgm:cxn modelId="{1168957D-1045-7C4D-9111-C60AB1C62105}" type="presOf" srcId="{9E0D8918-9470-364D-9C9D-5AD0CD03806B}" destId="{491DF1D4-0EB8-CA45-AD20-3784EDD8A39B}" srcOrd="0" destOrd="0" presId="urn:microsoft.com/office/officeart/2005/8/layout/radial1"/>
    <dgm:cxn modelId="{D09FC03C-D11E-D04E-B555-35BE6D5CF9BC}" type="presOf" srcId="{BA8AFF63-E484-6947-9C55-EA44B7466384}" destId="{BE3FD6FC-C3FD-9749-98B3-F4199C28F7CC}" srcOrd="1" destOrd="0" presId="urn:microsoft.com/office/officeart/2005/8/layout/radial1"/>
    <dgm:cxn modelId="{3EA6C1D4-D0B4-A14E-A375-9E52142E5A3D}" srcId="{F1B9439C-A56F-7B4C-BD73-0F78119CA134}" destId="{35B7F8F6-8738-FD47-AD5F-786D3D02EF56}" srcOrd="1" destOrd="0" parTransId="{0125F938-7B5A-204E-8695-F33C0D9482D7}" sibTransId="{AA02D385-11FE-1047-A02B-14631CCE30D1}"/>
    <dgm:cxn modelId="{9E8E99ED-B527-1646-A8D0-D05F3F813D39}" srcId="{804AEB62-9540-7440-8A77-18E9D8AC4610}" destId="{F1B9439C-A56F-7B4C-BD73-0F78119CA134}" srcOrd="0" destOrd="0" parTransId="{301A034E-F431-3E43-B4A2-1F13843313EA}" sibTransId="{3B11C3B2-824C-3748-9CC2-3A12C627B28E}"/>
    <dgm:cxn modelId="{60E14C17-4064-574C-8563-BB16E9C3A690}" srcId="{F1B9439C-A56F-7B4C-BD73-0F78119CA134}" destId="{4251C142-3991-AD47-9CA8-F85F7ECD71B6}" srcOrd="2" destOrd="0" parTransId="{9CEE0A86-F900-6849-A71F-881C95BF63C5}" sibTransId="{8D5690CC-E186-DD46-A53E-683B420CE092}"/>
    <dgm:cxn modelId="{43D8EF0C-CD4A-EC42-B916-0A9B282A1EBD}" type="presOf" srcId="{0125F938-7B5A-204E-8695-F33C0D9482D7}" destId="{FB9158EC-E2F2-9140-8755-EE0C983743EB}" srcOrd="1" destOrd="0" presId="urn:microsoft.com/office/officeart/2005/8/layout/radial1"/>
    <dgm:cxn modelId="{A1A24889-36E1-FA4F-B636-70A470FF5C42}" srcId="{F1B9439C-A56F-7B4C-BD73-0F78119CA134}" destId="{7A35B95B-EE0C-5049-AB15-EEA68F627853}" srcOrd="4" destOrd="0" parTransId="{BA8AFF63-E484-6947-9C55-EA44B7466384}" sibTransId="{0315102E-E48C-FB4A-900B-9A2175F539E0}"/>
    <dgm:cxn modelId="{17E74587-A0D0-9343-A0AA-562C984E9AD3}" type="presOf" srcId="{9CEE0A86-F900-6849-A71F-881C95BF63C5}" destId="{DBF7D12A-1A47-1040-A813-6D758B2BC1AE}" srcOrd="0" destOrd="0" presId="urn:microsoft.com/office/officeart/2005/8/layout/radial1"/>
    <dgm:cxn modelId="{8E666B60-50DC-AC48-BD45-7221A1318824}" type="presOf" srcId="{4251C142-3991-AD47-9CA8-F85F7ECD71B6}" destId="{2B558745-1DD7-9649-9556-938BCC5CD1F6}" srcOrd="0" destOrd="0" presId="urn:microsoft.com/office/officeart/2005/8/layout/radial1"/>
    <dgm:cxn modelId="{1B783EC6-EC4D-4045-AD69-4B853472E82B}" type="presOf" srcId="{B7B552A6-55D9-574D-906A-3CC038E93052}" destId="{47B4012E-86F7-204D-9928-2F0014A99F7A}" srcOrd="0" destOrd="0" presId="urn:microsoft.com/office/officeart/2005/8/layout/radial1"/>
    <dgm:cxn modelId="{E58E2F0B-71D7-704E-837A-A8A4D48E5CB3}" type="presParOf" srcId="{0388DC9A-285E-EE4F-A0E9-BCAEA5B6BBF0}" destId="{E0F44BFF-F767-F647-B5BE-77DA0F7AA0ED}" srcOrd="0" destOrd="0" presId="urn:microsoft.com/office/officeart/2005/8/layout/radial1"/>
    <dgm:cxn modelId="{416BF56A-31EB-894F-A9C4-3A9D9867769C}" type="presParOf" srcId="{0388DC9A-285E-EE4F-A0E9-BCAEA5B6BBF0}" destId="{239818E6-728D-0D49-96D5-297BCC11773C}" srcOrd="1" destOrd="0" presId="urn:microsoft.com/office/officeart/2005/8/layout/radial1"/>
    <dgm:cxn modelId="{3C4A3817-AB7A-CF48-9FFE-BBF2E88EE7BC}" type="presParOf" srcId="{239818E6-728D-0D49-96D5-297BCC11773C}" destId="{282C86C0-27E4-F146-956F-5304A46BDCD0}" srcOrd="0" destOrd="0" presId="urn:microsoft.com/office/officeart/2005/8/layout/radial1"/>
    <dgm:cxn modelId="{2D26DAEE-731A-4840-BBE1-866333FD103B}" type="presParOf" srcId="{0388DC9A-285E-EE4F-A0E9-BCAEA5B6BBF0}" destId="{2273F8BA-2766-004A-A2D6-F43F0CF37357}" srcOrd="2" destOrd="0" presId="urn:microsoft.com/office/officeart/2005/8/layout/radial1"/>
    <dgm:cxn modelId="{82C064EA-5B95-A941-B3A7-A3C5B1AFAFE9}" type="presParOf" srcId="{0388DC9A-285E-EE4F-A0E9-BCAEA5B6BBF0}" destId="{171C5E3C-984A-594C-894A-9A39667A40D4}" srcOrd="3" destOrd="0" presId="urn:microsoft.com/office/officeart/2005/8/layout/radial1"/>
    <dgm:cxn modelId="{3C8ED2DA-671A-F342-AF83-72FF44A7B603}" type="presParOf" srcId="{171C5E3C-984A-594C-894A-9A39667A40D4}" destId="{FB9158EC-E2F2-9140-8755-EE0C983743EB}" srcOrd="0" destOrd="0" presId="urn:microsoft.com/office/officeart/2005/8/layout/radial1"/>
    <dgm:cxn modelId="{94B68379-EEC7-394E-AB2E-C657CEDBABC7}" type="presParOf" srcId="{0388DC9A-285E-EE4F-A0E9-BCAEA5B6BBF0}" destId="{958F4D85-2EFD-D14B-B990-CFF2A5B2A4FC}" srcOrd="4" destOrd="0" presId="urn:microsoft.com/office/officeart/2005/8/layout/radial1"/>
    <dgm:cxn modelId="{F5AA2E48-8595-D841-8732-51ED4153E634}" type="presParOf" srcId="{0388DC9A-285E-EE4F-A0E9-BCAEA5B6BBF0}" destId="{DBF7D12A-1A47-1040-A813-6D758B2BC1AE}" srcOrd="5" destOrd="0" presId="urn:microsoft.com/office/officeart/2005/8/layout/radial1"/>
    <dgm:cxn modelId="{582EB984-DE34-594F-8263-DEF8F28C1550}" type="presParOf" srcId="{DBF7D12A-1A47-1040-A813-6D758B2BC1AE}" destId="{5E5D6378-ED8B-E049-A6BB-6AC3E80216AD}" srcOrd="0" destOrd="0" presId="urn:microsoft.com/office/officeart/2005/8/layout/radial1"/>
    <dgm:cxn modelId="{86114C7E-64CD-BC4D-A2CB-40732B857CE2}" type="presParOf" srcId="{0388DC9A-285E-EE4F-A0E9-BCAEA5B6BBF0}" destId="{2B558745-1DD7-9649-9556-938BCC5CD1F6}" srcOrd="6" destOrd="0" presId="urn:microsoft.com/office/officeart/2005/8/layout/radial1"/>
    <dgm:cxn modelId="{D559A93E-3DB1-424D-B721-C74067C5F8E5}" type="presParOf" srcId="{0388DC9A-285E-EE4F-A0E9-BCAEA5B6BBF0}" destId="{47B4012E-86F7-204D-9928-2F0014A99F7A}" srcOrd="7" destOrd="0" presId="urn:microsoft.com/office/officeart/2005/8/layout/radial1"/>
    <dgm:cxn modelId="{C0F16CE9-59B2-D542-898D-9816251467EC}" type="presParOf" srcId="{47B4012E-86F7-204D-9928-2F0014A99F7A}" destId="{717098FA-1C96-9B46-9B5E-0EF80179983A}" srcOrd="0" destOrd="0" presId="urn:microsoft.com/office/officeart/2005/8/layout/radial1"/>
    <dgm:cxn modelId="{9649EF20-F430-E148-8CF6-3F516925A940}" type="presParOf" srcId="{0388DC9A-285E-EE4F-A0E9-BCAEA5B6BBF0}" destId="{7904D33D-E74F-8A49-A46A-38D12208FA70}" srcOrd="8" destOrd="0" presId="urn:microsoft.com/office/officeart/2005/8/layout/radial1"/>
    <dgm:cxn modelId="{C072125A-F8B8-274E-BEFC-45D24AAD623B}" type="presParOf" srcId="{0388DC9A-285E-EE4F-A0E9-BCAEA5B6BBF0}" destId="{B647357D-29B8-0B4E-85AE-1BACD518302C}" srcOrd="9" destOrd="0" presId="urn:microsoft.com/office/officeart/2005/8/layout/radial1"/>
    <dgm:cxn modelId="{5B685DB8-86F0-794E-866B-9C1641AA2813}" type="presParOf" srcId="{B647357D-29B8-0B4E-85AE-1BACD518302C}" destId="{BE3FD6FC-C3FD-9749-98B3-F4199C28F7CC}" srcOrd="0" destOrd="0" presId="urn:microsoft.com/office/officeart/2005/8/layout/radial1"/>
    <dgm:cxn modelId="{95F5D642-C969-054A-8DB7-9BD53469AD7E}" type="presParOf" srcId="{0388DC9A-285E-EE4F-A0E9-BCAEA5B6BBF0}" destId="{37B4D543-B2B7-584F-A47E-DBD84515F1D7}" srcOrd="10" destOrd="0" presId="urn:microsoft.com/office/officeart/2005/8/layout/radial1"/>
    <dgm:cxn modelId="{42EBC43C-BDC7-0D44-B578-66B744D7C3CC}" type="presParOf" srcId="{0388DC9A-285E-EE4F-A0E9-BCAEA5B6BBF0}" destId="{491DF1D4-0EB8-CA45-AD20-3784EDD8A39B}" srcOrd="11" destOrd="0" presId="urn:microsoft.com/office/officeart/2005/8/layout/radial1"/>
    <dgm:cxn modelId="{493C30AD-146F-F247-A098-074D45CE7A6E}" type="presParOf" srcId="{491DF1D4-0EB8-CA45-AD20-3784EDD8A39B}" destId="{5F8F7F18-8924-644E-879E-7F18BAADEB29}" srcOrd="0" destOrd="0" presId="urn:microsoft.com/office/officeart/2005/8/layout/radial1"/>
    <dgm:cxn modelId="{E7BD816F-08F0-6542-B0D2-8536B8F7B6F9}" type="presParOf" srcId="{0388DC9A-285E-EE4F-A0E9-BCAEA5B6BBF0}" destId="{BA42FDEE-9F95-BB4B-B499-F454650D9C4E}" srcOrd="12"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354951-50B7-884E-B192-91BB8863333A}" type="doc">
      <dgm:prSet loTypeId="urn:microsoft.com/office/officeart/2005/8/layout/pList1" loCatId="" qsTypeId="urn:microsoft.com/office/officeart/2005/8/quickstyle/simple4" qsCatId="simple" csTypeId="urn:microsoft.com/office/officeart/2005/8/colors/accent1_2" csCatId="accent1" phldr="1"/>
      <dgm:spPr/>
      <dgm:t>
        <a:bodyPr/>
        <a:lstStyle/>
        <a:p>
          <a:endParaRPr lang="en-US"/>
        </a:p>
      </dgm:t>
    </dgm:pt>
    <dgm:pt modelId="{3F594439-4CBE-2E42-ACD4-8E55A7E681BC}">
      <dgm:prSet phldrT="[Text]"/>
      <dgm:spPr/>
      <dgm:t>
        <a:bodyPr/>
        <a:lstStyle/>
        <a:p>
          <a:r>
            <a:rPr lang="en-US" smtClean="0">
              <a:latin typeface="Avenir Next" charset="0"/>
              <a:ea typeface="Avenir Next" charset="0"/>
              <a:cs typeface="Avenir Next" charset="0"/>
            </a:rPr>
            <a:t> Government</a:t>
          </a:r>
          <a:endParaRPr lang="en-US" dirty="0">
            <a:latin typeface="Avenir Next" charset="0"/>
            <a:ea typeface="Avenir Next" charset="0"/>
            <a:cs typeface="Avenir Next" charset="0"/>
          </a:endParaRPr>
        </a:p>
      </dgm:t>
    </dgm:pt>
    <dgm:pt modelId="{E24DE4F2-3552-AE46-BDA9-646EB17B4BB9}" type="parTrans" cxnId="{49422DDA-3EA8-4445-853C-D839D0E25B1B}">
      <dgm:prSet/>
      <dgm:spPr/>
      <dgm:t>
        <a:bodyPr/>
        <a:lstStyle/>
        <a:p>
          <a:endParaRPr lang="en-US">
            <a:latin typeface="Avenir Next" charset="0"/>
            <a:ea typeface="Avenir Next" charset="0"/>
            <a:cs typeface="Avenir Next" charset="0"/>
          </a:endParaRPr>
        </a:p>
      </dgm:t>
    </dgm:pt>
    <dgm:pt modelId="{83C18BD0-4F3C-094F-9D63-30A9CB602CC3}" type="sibTrans" cxnId="{49422DDA-3EA8-4445-853C-D839D0E25B1B}">
      <dgm:prSet/>
      <dgm:spPr/>
      <dgm:t>
        <a:bodyPr/>
        <a:lstStyle/>
        <a:p>
          <a:endParaRPr lang="en-US">
            <a:latin typeface="Avenir Next" charset="0"/>
            <a:ea typeface="Avenir Next" charset="0"/>
            <a:cs typeface="Avenir Next" charset="0"/>
          </a:endParaRPr>
        </a:p>
      </dgm:t>
    </dgm:pt>
    <dgm:pt modelId="{7ABF547A-81B4-2E45-A28D-AC6D5C8E6254}">
      <dgm:prSet phldrT="[Text]"/>
      <dgm:spPr/>
      <dgm:t>
        <a:bodyPr/>
        <a:lstStyle/>
        <a:p>
          <a:r>
            <a:rPr lang="en-US" dirty="0" smtClean="0">
              <a:latin typeface="Avenir Next" charset="0"/>
              <a:ea typeface="Avenir Next" charset="0"/>
              <a:cs typeface="Avenir Next" charset="0"/>
            </a:rPr>
            <a:t>Retail</a:t>
          </a:r>
          <a:endParaRPr lang="en-US" dirty="0">
            <a:latin typeface="Avenir Next" charset="0"/>
            <a:ea typeface="Avenir Next" charset="0"/>
            <a:cs typeface="Avenir Next" charset="0"/>
          </a:endParaRPr>
        </a:p>
      </dgm:t>
    </dgm:pt>
    <dgm:pt modelId="{D25B2D2F-9471-A34D-A4AA-B1C84A0350CB}" type="parTrans" cxnId="{BE9A3044-4C49-0447-A417-AABF9D38DE98}">
      <dgm:prSet/>
      <dgm:spPr/>
      <dgm:t>
        <a:bodyPr/>
        <a:lstStyle/>
        <a:p>
          <a:endParaRPr lang="en-US">
            <a:latin typeface="Avenir Next" charset="0"/>
            <a:ea typeface="Avenir Next" charset="0"/>
            <a:cs typeface="Avenir Next" charset="0"/>
          </a:endParaRPr>
        </a:p>
      </dgm:t>
    </dgm:pt>
    <dgm:pt modelId="{98F070D0-F0E4-5C45-A1D3-E155B53583E8}" type="sibTrans" cxnId="{BE9A3044-4C49-0447-A417-AABF9D38DE98}">
      <dgm:prSet/>
      <dgm:spPr/>
      <dgm:t>
        <a:bodyPr/>
        <a:lstStyle/>
        <a:p>
          <a:endParaRPr lang="en-US">
            <a:latin typeface="Avenir Next" charset="0"/>
            <a:ea typeface="Avenir Next" charset="0"/>
            <a:cs typeface="Avenir Next" charset="0"/>
          </a:endParaRPr>
        </a:p>
      </dgm:t>
    </dgm:pt>
    <dgm:pt modelId="{ED13D009-A27F-DC4F-AB29-3A757FCC51EC}">
      <dgm:prSet phldrT="[Text]"/>
      <dgm:spPr/>
      <dgm:t>
        <a:bodyPr/>
        <a:lstStyle/>
        <a:p>
          <a:r>
            <a:rPr lang="en-US" dirty="0" smtClean="0">
              <a:latin typeface="Avenir Next" charset="0"/>
              <a:ea typeface="Avenir Next" charset="0"/>
              <a:cs typeface="Avenir Next" charset="0"/>
            </a:rPr>
            <a:t>Technology</a:t>
          </a:r>
          <a:endParaRPr lang="en-US" dirty="0">
            <a:latin typeface="Avenir Next" charset="0"/>
            <a:ea typeface="Avenir Next" charset="0"/>
            <a:cs typeface="Avenir Next" charset="0"/>
          </a:endParaRPr>
        </a:p>
      </dgm:t>
    </dgm:pt>
    <dgm:pt modelId="{F6E9ED71-8B42-ED42-845B-3587F80BEF8B}" type="parTrans" cxnId="{17ECC1BA-798D-0D41-B2E5-F67317D3D7AB}">
      <dgm:prSet/>
      <dgm:spPr/>
      <dgm:t>
        <a:bodyPr/>
        <a:lstStyle/>
        <a:p>
          <a:endParaRPr lang="en-US">
            <a:latin typeface="Avenir Next" charset="0"/>
            <a:ea typeface="Avenir Next" charset="0"/>
            <a:cs typeface="Avenir Next" charset="0"/>
          </a:endParaRPr>
        </a:p>
      </dgm:t>
    </dgm:pt>
    <dgm:pt modelId="{BF388DC2-07DA-E444-8FE1-94F928F6D0F4}" type="sibTrans" cxnId="{17ECC1BA-798D-0D41-B2E5-F67317D3D7AB}">
      <dgm:prSet/>
      <dgm:spPr/>
      <dgm:t>
        <a:bodyPr/>
        <a:lstStyle/>
        <a:p>
          <a:endParaRPr lang="en-US">
            <a:latin typeface="Avenir Next" charset="0"/>
            <a:ea typeface="Avenir Next" charset="0"/>
            <a:cs typeface="Avenir Next" charset="0"/>
          </a:endParaRPr>
        </a:p>
      </dgm:t>
    </dgm:pt>
    <dgm:pt modelId="{229E3B0F-8E3C-3D40-80E9-157076E0EB87}">
      <dgm:prSet phldrT="[Text]"/>
      <dgm:spPr/>
      <dgm:t>
        <a:bodyPr/>
        <a:lstStyle/>
        <a:p>
          <a:r>
            <a:rPr lang="en-US" dirty="0" smtClean="0">
              <a:latin typeface="Avenir Next" charset="0"/>
              <a:ea typeface="Avenir Next" charset="0"/>
              <a:cs typeface="Avenir Next" charset="0"/>
            </a:rPr>
            <a:t>Automotive</a:t>
          </a:r>
          <a:endParaRPr lang="en-US" dirty="0">
            <a:latin typeface="Avenir Next" charset="0"/>
            <a:ea typeface="Avenir Next" charset="0"/>
            <a:cs typeface="Avenir Next" charset="0"/>
          </a:endParaRPr>
        </a:p>
      </dgm:t>
    </dgm:pt>
    <dgm:pt modelId="{C25E681E-B5CB-0C44-A57D-F073B9F5A3D0}" type="parTrans" cxnId="{B7BA75BF-DCA8-9048-A6E0-171C1279DE95}">
      <dgm:prSet/>
      <dgm:spPr/>
      <dgm:t>
        <a:bodyPr/>
        <a:lstStyle/>
        <a:p>
          <a:endParaRPr lang="en-US">
            <a:latin typeface="Avenir Next" charset="0"/>
            <a:ea typeface="Avenir Next" charset="0"/>
            <a:cs typeface="Avenir Next" charset="0"/>
          </a:endParaRPr>
        </a:p>
      </dgm:t>
    </dgm:pt>
    <dgm:pt modelId="{E0C38585-9757-A043-B5F9-656CBBA98956}" type="sibTrans" cxnId="{B7BA75BF-DCA8-9048-A6E0-171C1279DE95}">
      <dgm:prSet/>
      <dgm:spPr/>
      <dgm:t>
        <a:bodyPr/>
        <a:lstStyle/>
        <a:p>
          <a:endParaRPr lang="en-US">
            <a:latin typeface="Avenir Next" charset="0"/>
            <a:ea typeface="Avenir Next" charset="0"/>
            <a:cs typeface="Avenir Next" charset="0"/>
          </a:endParaRPr>
        </a:p>
      </dgm:t>
    </dgm:pt>
    <dgm:pt modelId="{E705259A-B65B-B24D-AA45-0072CFB1E5CA}">
      <dgm:prSet phldrT="[Text]"/>
      <dgm:spPr/>
      <dgm:t>
        <a:bodyPr/>
        <a:lstStyle/>
        <a:p>
          <a:r>
            <a:rPr lang="en-US" dirty="0" smtClean="0">
              <a:latin typeface="Avenir Next" charset="0"/>
              <a:ea typeface="Avenir Next" charset="0"/>
              <a:cs typeface="Avenir Next" charset="0"/>
            </a:rPr>
            <a:t>Consumer Goods</a:t>
          </a:r>
          <a:endParaRPr lang="en-US" dirty="0">
            <a:latin typeface="Avenir Next" charset="0"/>
            <a:ea typeface="Avenir Next" charset="0"/>
            <a:cs typeface="Avenir Next" charset="0"/>
          </a:endParaRPr>
        </a:p>
      </dgm:t>
    </dgm:pt>
    <dgm:pt modelId="{ADF542F7-3B83-6E44-BF41-E7CAA3114FEB}" type="parTrans" cxnId="{657AF3BA-F816-4142-B551-444FF3FEC884}">
      <dgm:prSet/>
      <dgm:spPr/>
      <dgm:t>
        <a:bodyPr/>
        <a:lstStyle/>
        <a:p>
          <a:endParaRPr lang="en-US">
            <a:latin typeface="Avenir Next" charset="0"/>
            <a:ea typeface="Avenir Next" charset="0"/>
            <a:cs typeface="Avenir Next" charset="0"/>
          </a:endParaRPr>
        </a:p>
      </dgm:t>
    </dgm:pt>
    <dgm:pt modelId="{F1D9D445-9072-AB41-A017-8BCBA8CF9A59}" type="sibTrans" cxnId="{657AF3BA-F816-4142-B551-444FF3FEC884}">
      <dgm:prSet/>
      <dgm:spPr/>
      <dgm:t>
        <a:bodyPr/>
        <a:lstStyle/>
        <a:p>
          <a:endParaRPr lang="en-US">
            <a:latin typeface="Avenir Next" charset="0"/>
            <a:ea typeface="Avenir Next" charset="0"/>
            <a:cs typeface="Avenir Next" charset="0"/>
          </a:endParaRPr>
        </a:p>
      </dgm:t>
    </dgm:pt>
    <dgm:pt modelId="{6D4D34A4-3FF2-8F43-BBF8-3A2FB0D4BC8C}">
      <dgm:prSet phldrT="[Text]"/>
      <dgm:spPr/>
      <dgm:t>
        <a:bodyPr/>
        <a:lstStyle/>
        <a:p>
          <a:r>
            <a:rPr lang="en-US" dirty="0" smtClean="0">
              <a:latin typeface="Avenir Next" charset="0"/>
              <a:ea typeface="Avenir Next" charset="0"/>
              <a:cs typeface="Avenir Next" charset="0"/>
            </a:rPr>
            <a:t>Media</a:t>
          </a:r>
          <a:endParaRPr lang="en-US" dirty="0">
            <a:latin typeface="Avenir Next" charset="0"/>
            <a:ea typeface="Avenir Next" charset="0"/>
            <a:cs typeface="Avenir Next" charset="0"/>
          </a:endParaRPr>
        </a:p>
      </dgm:t>
    </dgm:pt>
    <dgm:pt modelId="{94696F13-C056-6A42-A4D6-38CB45FAC7FE}" type="parTrans" cxnId="{9A50758A-959E-B043-B6A0-96010DE66293}">
      <dgm:prSet/>
      <dgm:spPr/>
      <dgm:t>
        <a:bodyPr/>
        <a:lstStyle/>
        <a:p>
          <a:endParaRPr lang="en-US">
            <a:latin typeface="Avenir Next" charset="0"/>
            <a:ea typeface="Avenir Next" charset="0"/>
            <a:cs typeface="Avenir Next" charset="0"/>
          </a:endParaRPr>
        </a:p>
      </dgm:t>
    </dgm:pt>
    <dgm:pt modelId="{FC508509-3EC6-6948-AFF3-4592D924FEF6}" type="sibTrans" cxnId="{9A50758A-959E-B043-B6A0-96010DE66293}">
      <dgm:prSet/>
      <dgm:spPr/>
      <dgm:t>
        <a:bodyPr/>
        <a:lstStyle/>
        <a:p>
          <a:endParaRPr lang="en-US">
            <a:latin typeface="Avenir Next" charset="0"/>
            <a:ea typeface="Avenir Next" charset="0"/>
            <a:cs typeface="Avenir Next" charset="0"/>
          </a:endParaRPr>
        </a:p>
      </dgm:t>
    </dgm:pt>
    <dgm:pt modelId="{D4538E12-127D-B440-B350-4264D21CDCBA}">
      <dgm:prSet phldrT="[Text]"/>
      <dgm:spPr/>
      <dgm:t>
        <a:bodyPr/>
        <a:lstStyle/>
        <a:p>
          <a:r>
            <a:rPr lang="en-US" dirty="0" smtClean="0">
              <a:latin typeface="Avenir Next" charset="0"/>
              <a:ea typeface="Avenir Next" charset="0"/>
              <a:cs typeface="Avenir Next" charset="0"/>
            </a:rPr>
            <a:t>Communications</a:t>
          </a:r>
          <a:endParaRPr lang="en-US" dirty="0">
            <a:latin typeface="Avenir Next" charset="0"/>
            <a:ea typeface="Avenir Next" charset="0"/>
            <a:cs typeface="Avenir Next" charset="0"/>
          </a:endParaRPr>
        </a:p>
      </dgm:t>
    </dgm:pt>
    <dgm:pt modelId="{E13A06AF-6172-F94E-B842-DC1B5363B053}" type="parTrans" cxnId="{703DB321-821A-3A4A-896E-72AE806B32E1}">
      <dgm:prSet/>
      <dgm:spPr/>
      <dgm:t>
        <a:bodyPr/>
        <a:lstStyle/>
        <a:p>
          <a:endParaRPr lang="en-US">
            <a:latin typeface="Avenir Next" charset="0"/>
            <a:ea typeface="Avenir Next" charset="0"/>
            <a:cs typeface="Avenir Next" charset="0"/>
          </a:endParaRPr>
        </a:p>
      </dgm:t>
    </dgm:pt>
    <dgm:pt modelId="{D0F52ABE-538D-3C44-A903-B0EF816FBB30}" type="sibTrans" cxnId="{703DB321-821A-3A4A-896E-72AE806B32E1}">
      <dgm:prSet/>
      <dgm:spPr/>
      <dgm:t>
        <a:bodyPr/>
        <a:lstStyle/>
        <a:p>
          <a:endParaRPr lang="en-US">
            <a:latin typeface="Avenir Next" charset="0"/>
            <a:ea typeface="Avenir Next" charset="0"/>
            <a:cs typeface="Avenir Next" charset="0"/>
          </a:endParaRPr>
        </a:p>
      </dgm:t>
    </dgm:pt>
    <dgm:pt modelId="{B039D424-37FA-DC45-A4C5-EAAF214B8AF1}">
      <dgm:prSet phldrT="[Text]"/>
      <dgm:spPr/>
      <dgm:t>
        <a:bodyPr/>
        <a:lstStyle/>
        <a:p>
          <a:r>
            <a:rPr lang="en-US" dirty="0" smtClean="0">
              <a:latin typeface="Avenir Next" charset="0"/>
              <a:ea typeface="Avenir Next" charset="0"/>
              <a:cs typeface="Avenir Next" charset="0"/>
            </a:rPr>
            <a:t>Life Sciences</a:t>
          </a:r>
        </a:p>
        <a:p>
          <a:r>
            <a:rPr lang="en-US" dirty="0" smtClean="0">
              <a:latin typeface="Avenir Next" charset="0"/>
              <a:ea typeface="Avenir Next" charset="0"/>
              <a:cs typeface="Avenir Next" charset="0"/>
            </a:rPr>
            <a:t>&amp; Healthcare</a:t>
          </a:r>
          <a:endParaRPr lang="en-US" dirty="0">
            <a:latin typeface="Avenir Next" charset="0"/>
            <a:ea typeface="Avenir Next" charset="0"/>
            <a:cs typeface="Avenir Next" charset="0"/>
          </a:endParaRPr>
        </a:p>
      </dgm:t>
    </dgm:pt>
    <dgm:pt modelId="{D1D085A1-516B-CE46-8BBB-C9E36E01B39F}" type="parTrans" cxnId="{332415B4-AE09-964F-BFC1-600E4385B87F}">
      <dgm:prSet/>
      <dgm:spPr/>
      <dgm:t>
        <a:bodyPr/>
        <a:lstStyle/>
        <a:p>
          <a:endParaRPr lang="en-US">
            <a:latin typeface="Avenir Next" charset="0"/>
            <a:ea typeface="Avenir Next" charset="0"/>
            <a:cs typeface="Avenir Next" charset="0"/>
          </a:endParaRPr>
        </a:p>
      </dgm:t>
    </dgm:pt>
    <dgm:pt modelId="{0F649B1B-A2FA-3240-A950-0FDFDE263646}" type="sibTrans" cxnId="{332415B4-AE09-964F-BFC1-600E4385B87F}">
      <dgm:prSet/>
      <dgm:spPr/>
      <dgm:t>
        <a:bodyPr/>
        <a:lstStyle/>
        <a:p>
          <a:endParaRPr lang="en-US">
            <a:latin typeface="Avenir Next" charset="0"/>
            <a:ea typeface="Avenir Next" charset="0"/>
            <a:cs typeface="Avenir Next" charset="0"/>
          </a:endParaRPr>
        </a:p>
      </dgm:t>
    </dgm:pt>
    <dgm:pt modelId="{A220A088-5F81-2C45-800C-442E5F5A2D8C}">
      <dgm:prSet phldrT="[Text]"/>
      <dgm:spPr/>
      <dgm:t>
        <a:bodyPr/>
        <a:lstStyle/>
        <a:p>
          <a:r>
            <a:rPr lang="en-US" dirty="0" smtClean="0">
              <a:latin typeface="Avenir Next" charset="0"/>
              <a:ea typeface="Avenir Next" charset="0"/>
              <a:cs typeface="Avenir Next" charset="0"/>
            </a:rPr>
            <a:t>Gaming</a:t>
          </a:r>
          <a:endParaRPr lang="en-US" dirty="0">
            <a:latin typeface="Avenir Next" charset="0"/>
            <a:ea typeface="Avenir Next" charset="0"/>
            <a:cs typeface="Avenir Next" charset="0"/>
          </a:endParaRPr>
        </a:p>
      </dgm:t>
    </dgm:pt>
    <dgm:pt modelId="{CB5E821D-344F-EC46-BAB7-329D9BD6811D}" type="parTrans" cxnId="{AF7071B4-5A9E-674F-AA40-E86D6DEE9D52}">
      <dgm:prSet/>
      <dgm:spPr/>
      <dgm:t>
        <a:bodyPr/>
        <a:lstStyle/>
        <a:p>
          <a:endParaRPr lang="en-US">
            <a:latin typeface="Avenir Next" charset="0"/>
            <a:ea typeface="Avenir Next" charset="0"/>
            <a:cs typeface="Avenir Next" charset="0"/>
          </a:endParaRPr>
        </a:p>
      </dgm:t>
    </dgm:pt>
    <dgm:pt modelId="{AE3ABD11-B54E-7E47-B790-4280AF3AA333}" type="sibTrans" cxnId="{AF7071B4-5A9E-674F-AA40-E86D6DEE9D52}">
      <dgm:prSet/>
      <dgm:spPr/>
      <dgm:t>
        <a:bodyPr/>
        <a:lstStyle/>
        <a:p>
          <a:endParaRPr lang="en-US">
            <a:latin typeface="Avenir Next" charset="0"/>
            <a:ea typeface="Avenir Next" charset="0"/>
            <a:cs typeface="Avenir Next" charset="0"/>
          </a:endParaRPr>
        </a:p>
      </dgm:t>
    </dgm:pt>
    <dgm:pt modelId="{CAB54F12-D49E-F34C-8274-BFA79D572C66}">
      <dgm:prSet phldrT="[Text]"/>
      <dgm:spPr/>
      <dgm:t>
        <a:bodyPr/>
        <a:lstStyle/>
        <a:p>
          <a:r>
            <a:rPr lang="en-US" dirty="0" smtClean="0">
              <a:latin typeface="Avenir Next" charset="0"/>
              <a:ea typeface="Avenir Next" charset="0"/>
              <a:cs typeface="Avenir Next" charset="0"/>
            </a:rPr>
            <a:t>Travel</a:t>
          </a:r>
          <a:endParaRPr lang="en-US" dirty="0">
            <a:latin typeface="Avenir Next" charset="0"/>
            <a:ea typeface="Avenir Next" charset="0"/>
            <a:cs typeface="Avenir Next" charset="0"/>
          </a:endParaRPr>
        </a:p>
      </dgm:t>
    </dgm:pt>
    <dgm:pt modelId="{07364F39-C642-4B42-B6DB-21C32819453D}" type="parTrans" cxnId="{52DEFE68-08FD-A049-AB3B-02C312184749}">
      <dgm:prSet/>
      <dgm:spPr/>
      <dgm:t>
        <a:bodyPr/>
        <a:lstStyle/>
        <a:p>
          <a:endParaRPr lang="en-US">
            <a:latin typeface="Avenir Next" charset="0"/>
            <a:ea typeface="Avenir Next" charset="0"/>
            <a:cs typeface="Avenir Next" charset="0"/>
          </a:endParaRPr>
        </a:p>
      </dgm:t>
    </dgm:pt>
    <dgm:pt modelId="{B0B0EB26-3CAC-3542-8D8B-48889013C1B2}" type="sibTrans" cxnId="{52DEFE68-08FD-A049-AB3B-02C312184749}">
      <dgm:prSet/>
      <dgm:spPr/>
      <dgm:t>
        <a:bodyPr/>
        <a:lstStyle/>
        <a:p>
          <a:endParaRPr lang="en-US">
            <a:latin typeface="Avenir Next" charset="0"/>
            <a:ea typeface="Avenir Next" charset="0"/>
            <a:cs typeface="Avenir Next" charset="0"/>
          </a:endParaRPr>
        </a:p>
      </dgm:t>
    </dgm:pt>
    <dgm:pt modelId="{F067723D-DA72-C446-87DD-E2B75ABA4B77}">
      <dgm:prSet phldrT="[Text]"/>
      <dgm:spPr/>
      <dgm:t>
        <a:bodyPr/>
        <a:lstStyle/>
        <a:p>
          <a:r>
            <a:rPr lang="en-US" dirty="0" smtClean="0">
              <a:latin typeface="Avenir Next" charset="0"/>
              <a:ea typeface="Avenir Next" charset="0"/>
              <a:cs typeface="Avenir Next" charset="0"/>
            </a:rPr>
            <a:t>Energy</a:t>
          </a:r>
          <a:endParaRPr lang="en-US" dirty="0">
            <a:latin typeface="Avenir Next" charset="0"/>
            <a:ea typeface="Avenir Next" charset="0"/>
            <a:cs typeface="Avenir Next" charset="0"/>
          </a:endParaRPr>
        </a:p>
      </dgm:t>
    </dgm:pt>
    <dgm:pt modelId="{27205EEB-DD15-1642-AC53-16E12EECA7D4}" type="parTrans" cxnId="{901A683F-5500-9043-85E0-E7BAB985829F}">
      <dgm:prSet/>
      <dgm:spPr/>
      <dgm:t>
        <a:bodyPr/>
        <a:lstStyle/>
        <a:p>
          <a:endParaRPr lang="en-US">
            <a:latin typeface="Avenir Next" charset="0"/>
            <a:ea typeface="Avenir Next" charset="0"/>
            <a:cs typeface="Avenir Next" charset="0"/>
          </a:endParaRPr>
        </a:p>
      </dgm:t>
    </dgm:pt>
    <dgm:pt modelId="{69EFEDED-DBE3-AC4B-BFB6-87F5BDC789A0}" type="sibTrans" cxnId="{901A683F-5500-9043-85E0-E7BAB985829F}">
      <dgm:prSet/>
      <dgm:spPr/>
      <dgm:t>
        <a:bodyPr/>
        <a:lstStyle/>
        <a:p>
          <a:endParaRPr lang="en-US">
            <a:latin typeface="Avenir Next" charset="0"/>
            <a:ea typeface="Avenir Next" charset="0"/>
            <a:cs typeface="Avenir Next" charset="0"/>
          </a:endParaRPr>
        </a:p>
      </dgm:t>
    </dgm:pt>
    <dgm:pt modelId="{6C641804-2560-F246-8A1C-5570A902CE97}">
      <dgm:prSet phldrT="[Text]"/>
      <dgm:spPr/>
      <dgm:t>
        <a:bodyPr/>
        <a:lstStyle/>
        <a:p>
          <a:r>
            <a:rPr lang="en-US" dirty="0" smtClean="0">
              <a:latin typeface="Avenir Next" charset="0"/>
              <a:ea typeface="Avenir Next" charset="0"/>
              <a:cs typeface="Avenir Next" charset="0"/>
            </a:rPr>
            <a:t>Finance &amp; Insurance</a:t>
          </a:r>
          <a:endParaRPr lang="en-US" dirty="0">
            <a:latin typeface="Avenir Next" charset="0"/>
            <a:ea typeface="Avenir Next" charset="0"/>
            <a:cs typeface="Avenir Next" charset="0"/>
          </a:endParaRPr>
        </a:p>
      </dgm:t>
    </dgm:pt>
    <dgm:pt modelId="{AE6F7F15-0AB8-0A4D-A470-2E5CD5B849BC}" type="parTrans" cxnId="{66769C4A-4A7C-D14B-B571-D22601E08DF5}">
      <dgm:prSet/>
      <dgm:spPr/>
      <dgm:t>
        <a:bodyPr/>
        <a:lstStyle/>
        <a:p>
          <a:endParaRPr lang="en-US">
            <a:latin typeface="Avenir Next" charset="0"/>
            <a:ea typeface="Avenir Next" charset="0"/>
            <a:cs typeface="Avenir Next" charset="0"/>
          </a:endParaRPr>
        </a:p>
      </dgm:t>
    </dgm:pt>
    <dgm:pt modelId="{CCA110C8-85CE-0C49-AB16-B1CF72F1530F}" type="sibTrans" cxnId="{66769C4A-4A7C-D14B-B571-D22601E08DF5}">
      <dgm:prSet/>
      <dgm:spPr/>
      <dgm:t>
        <a:bodyPr/>
        <a:lstStyle/>
        <a:p>
          <a:endParaRPr lang="en-US">
            <a:latin typeface="Avenir Next" charset="0"/>
            <a:ea typeface="Avenir Next" charset="0"/>
            <a:cs typeface="Avenir Next" charset="0"/>
          </a:endParaRPr>
        </a:p>
      </dgm:t>
    </dgm:pt>
    <dgm:pt modelId="{6A6DBBD7-296B-DF40-8ACE-0A9214AA5091}" type="pres">
      <dgm:prSet presAssocID="{04354951-50B7-884E-B192-91BB8863333A}" presName="Name0" presStyleCnt="0">
        <dgm:presLayoutVars>
          <dgm:dir/>
          <dgm:resizeHandles val="exact"/>
        </dgm:presLayoutVars>
      </dgm:prSet>
      <dgm:spPr/>
      <dgm:t>
        <a:bodyPr/>
        <a:lstStyle/>
        <a:p>
          <a:endParaRPr lang="en-US"/>
        </a:p>
      </dgm:t>
    </dgm:pt>
    <dgm:pt modelId="{15B3F39A-A2C6-874B-B6DA-FC2196038FF5}" type="pres">
      <dgm:prSet presAssocID="{3F594439-4CBE-2E42-ACD4-8E55A7E681BC}" presName="compNode" presStyleCnt="0"/>
      <dgm:spPr/>
    </dgm:pt>
    <dgm:pt modelId="{CEEF6270-44A9-C148-8DED-1FAF41140714}" type="pres">
      <dgm:prSet presAssocID="{3F594439-4CBE-2E42-ACD4-8E55A7E681BC}" presName="pictRect" presStyleLbl="node1" presStyleIdx="0" presStyleCnt="1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5787" r="15787"/>
          </a:stretch>
        </a:blipFill>
        <a:ln>
          <a:noFill/>
        </a:ln>
      </dgm:spPr>
      <dgm:t>
        <a:bodyPr/>
        <a:lstStyle/>
        <a:p>
          <a:endParaRPr lang="en-US"/>
        </a:p>
      </dgm:t>
    </dgm:pt>
    <dgm:pt modelId="{6882B078-4FDC-484F-AA5A-947A9548155F}" type="pres">
      <dgm:prSet presAssocID="{3F594439-4CBE-2E42-ACD4-8E55A7E681BC}" presName="textRect" presStyleLbl="revTx" presStyleIdx="0" presStyleCnt="12">
        <dgm:presLayoutVars>
          <dgm:bulletEnabled val="1"/>
        </dgm:presLayoutVars>
      </dgm:prSet>
      <dgm:spPr/>
      <dgm:t>
        <a:bodyPr/>
        <a:lstStyle/>
        <a:p>
          <a:endParaRPr lang="en-US"/>
        </a:p>
      </dgm:t>
    </dgm:pt>
    <dgm:pt modelId="{D93ABAC1-9D16-9A48-9CFF-BD793C178566}" type="pres">
      <dgm:prSet presAssocID="{83C18BD0-4F3C-094F-9D63-30A9CB602CC3}" presName="sibTrans" presStyleLbl="sibTrans2D1" presStyleIdx="0" presStyleCnt="0"/>
      <dgm:spPr/>
      <dgm:t>
        <a:bodyPr/>
        <a:lstStyle/>
        <a:p>
          <a:endParaRPr lang="en-US"/>
        </a:p>
      </dgm:t>
    </dgm:pt>
    <dgm:pt modelId="{D191F81E-7022-0E4C-B869-355E9E0C5A8C}" type="pres">
      <dgm:prSet presAssocID="{7ABF547A-81B4-2E45-A28D-AC6D5C8E6254}" presName="compNode" presStyleCnt="0"/>
      <dgm:spPr/>
    </dgm:pt>
    <dgm:pt modelId="{71D07C51-41A5-E541-8E4C-CF9BAB6DA1D2}" type="pres">
      <dgm:prSet presAssocID="{7ABF547A-81B4-2E45-A28D-AC6D5C8E6254}" presName="pictRect" presStyleLbl="node1" presStyleIdx="1" presStyleCnt="1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468" r="4468"/>
          </a:stretch>
        </a:blipFill>
        <a:ln>
          <a:noFill/>
        </a:ln>
      </dgm:spPr>
    </dgm:pt>
    <dgm:pt modelId="{B89A9CBC-36C2-A541-ABF5-2AD87E1A84CB}" type="pres">
      <dgm:prSet presAssocID="{7ABF547A-81B4-2E45-A28D-AC6D5C8E6254}" presName="textRect" presStyleLbl="revTx" presStyleIdx="1" presStyleCnt="12">
        <dgm:presLayoutVars>
          <dgm:bulletEnabled val="1"/>
        </dgm:presLayoutVars>
      </dgm:prSet>
      <dgm:spPr/>
      <dgm:t>
        <a:bodyPr/>
        <a:lstStyle/>
        <a:p>
          <a:endParaRPr lang="en-US"/>
        </a:p>
      </dgm:t>
    </dgm:pt>
    <dgm:pt modelId="{3DF243BE-3F26-6544-BC01-EF4744B618F2}" type="pres">
      <dgm:prSet presAssocID="{98F070D0-F0E4-5C45-A1D3-E155B53583E8}" presName="sibTrans" presStyleLbl="sibTrans2D1" presStyleIdx="0" presStyleCnt="0"/>
      <dgm:spPr/>
      <dgm:t>
        <a:bodyPr/>
        <a:lstStyle/>
        <a:p>
          <a:endParaRPr lang="en-US"/>
        </a:p>
      </dgm:t>
    </dgm:pt>
    <dgm:pt modelId="{771360D2-0A1F-A248-9B91-F23EC2A527AC}" type="pres">
      <dgm:prSet presAssocID="{ED13D009-A27F-DC4F-AB29-3A757FCC51EC}" presName="compNode" presStyleCnt="0"/>
      <dgm:spPr/>
    </dgm:pt>
    <dgm:pt modelId="{3855C13E-DD93-774A-A49A-6AB3591A37B6}" type="pres">
      <dgm:prSet presAssocID="{ED13D009-A27F-DC4F-AB29-3A757FCC51EC}" presName="pictRect" presStyleLbl="node1" presStyleIdx="2" presStyleCnt="12"/>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5550" r="15550"/>
          </a:stretch>
        </a:blipFill>
        <a:ln>
          <a:noFill/>
        </a:ln>
      </dgm:spPr>
      <dgm:t>
        <a:bodyPr/>
        <a:lstStyle/>
        <a:p>
          <a:endParaRPr lang="en-US"/>
        </a:p>
      </dgm:t>
    </dgm:pt>
    <dgm:pt modelId="{F267B1A8-748B-B644-8FF6-F05A6086898F}" type="pres">
      <dgm:prSet presAssocID="{ED13D009-A27F-DC4F-AB29-3A757FCC51EC}" presName="textRect" presStyleLbl="revTx" presStyleIdx="2" presStyleCnt="12">
        <dgm:presLayoutVars>
          <dgm:bulletEnabled val="1"/>
        </dgm:presLayoutVars>
      </dgm:prSet>
      <dgm:spPr/>
      <dgm:t>
        <a:bodyPr/>
        <a:lstStyle/>
        <a:p>
          <a:endParaRPr lang="en-US"/>
        </a:p>
      </dgm:t>
    </dgm:pt>
    <dgm:pt modelId="{3226EB85-D764-174F-9E82-824AD23F4E71}" type="pres">
      <dgm:prSet presAssocID="{BF388DC2-07DA-E444-8FE1-94F928F6D0F4}" presName="sibTrans" presStyleLbl="sibTrans2D1" presStyleIdx="0" presStyleCnt="0"/>
      <dgm:spPr/>
      <dgm:t>
        <a:bodyPr/>
        <a:lstStyle/>
        <a:p>
          <a:endParaRPr lang="en-US"/>
        </a:p>
      </dgm:t>
    </dgm:pt>
    <dgm:pt modelId="{4862A0C4-0399-2841-8304-9CF4F26B725E}" type="pres">
      <dgm:prSet presAssocID="{229E3B0F-8E3C-3D40-80E9-157076E0EB87}" presName="compNode" presStyleCnt="0"/>
      <dgm:spPr/>
    </dgm:pt>
    <dgm:pt modelId="{154966E9-3379-F947-9A53-D3EAA170AAD5}" type="pres">
      <dgm:prSet presAssocID="{229E3B0F-8E3C-3D40-80E9-157076E0EB87}" presName="pictRect" presStyleLbl="node1" presStyleIdx="3" presStyleCnt="12"/>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5192" r="5192"/>
          </a:stretch>
        </a:blipFill>
        <a:ln>
          <a:noFill/>
        </a:ln>
      </dgm:spPr>
      <dgm:t>
        <a:bodyPr/>
        <a:lstStyle/>
        <a:p>
          <a:endParaRPr lang="en-US"/>
        </a:p>
      </dgm:t>
    </dgm:pt>
    <dgm:pt modelId="{E3F847EF-67EE-BD40-9B41-0F865E1257E2}" type="pres">
      <dgm:prSet presAssocID="{229E3B0F-8E3C-3D40-80E9-157076E0EB87}" presName="textRect" presStyleLbl="revTx" presStyleIdx="3" presStyleCnt="12">
        <dgm:presLayoutVars>
          <dgm:bulletEnabled val="1"/>
        </dgm:presLayoutVars>
      </dgm:prSet>
      <dgm:spPr/>
      <dgm:t>
        <a:bodyPr/>
        <a:lstStyle/>
        <a:p>
          <a:endParaRPr lang="en-US"/>
        </a:p>
      </dgm:t>
    </dgm:pt>
    <dgm:pt modelId="{74D53A3C-F4FD-E042-BFE4-7459EF7D24C6}" type="pres">
      <dgm:prSet presAssocID="{E0C38585-9757-A043-B5F9-656CBBA98956}" presName="sibTrans" presStyleLbl="sibTrans2D1" presStyleIdx="0" presStyleCnt="0"/>
      <dgm:spPr/>
      <dgm:t>
        <a:bodyPr/>
        <a:lstStyle/>
        <a:p>
          <a:endParaRPr lang="en-US"/>
        </a:p>
      </dgm:t>
    </dgm:pt>
    <dgm:pt modelId="{0E443965-F840-3841-A0FE-202E83A378BC}" type="pres">
      <dgm:prSet presAssocID="{E705259A-B65B-B24D-AA45-0072CFB1E5CA}" presName="compNode" presStyleCnt="0"/>
      <dgm:spPr/>
    </dgm:pt>
    <dgm:pt modelId="{CF56B4D2-69C8-E748-97B7-F1351291952D}" type="pres">
      <dgm:prSet presAssocID="{E705259A-B65B-B24D-AA45-0072CFB1E5CA}" presName="pictRect" presStyleLbl="node1" presStyleIdx="4" presStyleCnt="12"/>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19336" r="19336"/>
          </a:stretch>
        </a:blipFill>
        <a:ln>
          <a:noFill/>
        </a:ln>
      </dgm:spPr>
      <dgm:t>
        <a:bodyPr/>
        <a:lstStyle/>
        <a:p>
          <a:endParaRPr lang="en-US"/>
        </a:p>
      </dgm:t>
    </dgm:pt>
    <dgm:pt modelId="{00503A27-9DCB-CF48-8B57-572D9A754C95}" type="pres">
      <dgm:prSet presAssocID="{E705259A-B65B-B24D-AA45-0072CFB1E5CA}" presName="textRect" presStyleLbl="revTx" presStyleIdx="4" presStyleCnt="12">
        <dgm:presLayoutVars>
          <dgm:bulletEnabled val="1"/>
        </dgm:presLayoutVars>
      </dgm:prSet>
      <dgm:spPr/>
      <dgm:t>
        <a:bodyPr/>
        <a:lstStyle/>
        <a:p>
          <a:endParaRPr lang="en-US"/>
        </a:p>
      </dgm:t>
    </dgm:pt>
    <dgm:pt modelId="{4DD34130-E298-6B4E-BC48-83092A503EDB}" type="pres">
      <dgm:prSet presAssocID="{F1D9D445-9072-AB41-A017-8BCBA8CF9A59}" presName="sibTrans" presStyleLbl="sibTrans2D1" presStyleIdx="0" presStyleCnt="0"/>
      <dgm:spPr/>
      <dgm:t>
        <a:bodyPr/>
        <a:lstStyle/>
        <a:p>
          <a:endParaRPr lang="en-US"/>
        </a:p>
      </dgm:t>
    </dgm:pt>
    <dgm:pt modelId="{915415CD-BD12-774E-ABEB-FDBC6DCD7FCE}" type="pres">
      <dgm:prSet presAssocID="{6D4D34A4-3FF2-8F43-BBF8-3A2FB0D4BC8C}" presName="compNode" presStyleCnt="0"/>
      <dgm:spPr/>
    </dgm:pt>
    <dgm:pt modelId="{F53F658C-301B-B84E-BCA3-39BC81358E93}" type="pres">
      <dgm:prSet presAssocID="{6D4D34A4-3FF2-8F43-BBF8-3A2FB0D4BC8C}" presName="pictRect" presStyleLbl="node1" presStyleIdx="5" presStyleCnt="12"/>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685" r="4685"/>
          </a:stretch>
        </a:blipFill>
        <a:ln>
          <a:noFill/>
        </a:ln>
      </dgm:spPr>
      <dgm:t>
        <a:bodyPr/>
        <a:lstStyle/>
        <a:p>
          <a:endParaRPr lang="en-US"/>
        </a:p>
      </dgm:t>
    </dgm:pt>
    <dgm:pt modelId="{CDD23401-A714-5046-8B73-5C2B3253C3B6}" type="pres">
      <dgm:prSet presAssocID="{6D4D34A4-3FF2-8F43-BBF8-3A2FB0D4BC8C}" presName="textRect" presStyleLbl="revTx" presStyleIdx="5" presStyleCnt="12">
        <dgm:presLayoutVars>
          <dgm:bulletEnabled val="1"/>
        </dgm:presLayoutVars>
      </dgm:prSet>
      <dgm:spPr/>
      <dgm:t>
        <a:bodyPr/>
        <a:lstStyle/>
        <a:p>
          <a:endParaRPr lang="en-US"/>
        </a:p>
      </dgm:t>
    </dgm:pt>
    <dgm:pt modelId="{26579E8F-4BFC-EC44-9762-DEA39F120315}" type="pres">
      <dgm:prSet presAssocID="{FC508509-3EC6-6948-AFF3-4592D924FEF6}" presName="sibTrans" presStyleLbl="sibTrans2D1" presStyleIdx="0" presStyleCnt="0"/>
      <dgm:spPr/>
      <dgm:t>
        <a:bodyPr/>
        <a:lstStyle/>
        <a:p>
          <a:endParaRPr lang="en-US"/>
        </a:p>
      </dgm:t>
    </dgm:pt>
    <dgm:pt modelId="{EACA6FFA-A0B2-5941-959E-1829CAA6DAFB}" type="pres">
      <dgm:prSet presAssocID="{D4538E12-127D-B440-B350-4264D21CDCBA}" presName="compNode" presStyleCnt="0"/>
      <dgm:spPr/>
    </dgm:pt>
    <dgm:pt modelId="{6A1E7671-0BA5-9140-9411-277DFEEC48D8}" type="pres">
      <dgm:prSet presAssocID="{D4538E12-127D-B440-B350-4264D21CDCBA}" presName="pictRect" presStyleLbl="node1" presStyleIdx="6" presStyleCnt="12"/>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30331" r="30331"/>
          </a:stretch>
        </a:blipFill>
        <a:ln>
          <a:noFill/>
        </a:ln>
      </dgm:spPr>
      <dgm:t>
        <a:bodyPr/>
        <a:lstStyle/>
        <a:p>
          <a:endParaRPr lang="en-US"/>
        </a:p>
      </dgm:t>
    </dgm:pt>
    <dgm:pt modelId="{EBD2E9AE-8B17-4944-9723-8572768F7A3A}" type="pres">
      <dgm:prSet presAssocID="{D4538E12-127D-B440-B350-4264D21CDCBA}" presName="textRect" presStyleLbl="revTx" presStyleIdx="6" presStyleCnt="12">
        <dgm:presLayoutVars>
          <dgm:bulletEnabled val="1"/>
        </dgm:presLayoutVars>
      </dgm:prSet>
      <dgm:spPr/>
      <dgm:t>
        <a:bodyPr/>
        <a:lstStyle/>
        <a:p>
          <a:endParaRPr lang="en-US"/>
        </a:p>
      </dgm:t>
    </dgm:pt>
    <dgm:pt modelId="{C93FB135-07A5-9149-91BC-75D0169F8A03}" type="pres">
      <dgm:prSet presAssocID="{D0F52ABE-538D-3C44-A903-B0EF816FBB30}" presName="sibTrans" presStyleLbl="sibTrans2D1" presStyleIdx="0" presStyleCnt="0"/>
      <dgm:spPr/>
      <dgm:t>
        <a:bodyPr/>
        <a:lstStyle/>
        <a:p>
          <a:endParaRPr lang="en-US"/>
        </a:p>
      </dgm:t>
    </dgm:pt>
    <dgm:pt modelId="{FEFCEF7F-AC77-8046-8433-46C360ABE094}" type="pres">
      <dgm:prSet presAssocID="{B039D424-37FA-DC45-A4C5-EAAF214B8AF1}" presName="compNode" presStyleCnt="0"/>
      <dgm:spPr/>
    </dgm:pt>
    <dgm:pt modelId="{64212301-45E5-9E4A-8208-54C1185A4C60}" type="pres">
      <dgm:prSet presAssocID="{B039D424-37FA-DC45-A4C5-EAAF214B8AF1}" presName="pictRect" presStyleLbl="node1" presStyleIdx="7" presStyleCnt="12"/>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9783" r="9783"/>
          </a:stretch>
        </a:blipFill>
        <a:ln>
          <a:noFill/>
        </a:ln>
      </dgm:spPr>
      <dgm:t>
        <a:bodyPr/>
        <a:lstStyle/>
        <a:p>
          <a:endParaRPr lang="en-US"/>
        </a:p>
      </dgm:t>
    </dgm:pt>
    <dgm:pt modelId="{5EAEFE6C-B0BD-9642-AE2F-4D6A7BBCE419}" type="pres">
      <dgm:prSet presAssocID="{B039D424-37FA-DC45-A4C5-EAAF214B8AF1}" presName="textRect" presStyleLbl="revTx" presStyleIdx="7" presStyleCnt="12">
        <dgm:presLayoutVars>
          <dgm:bulletEnabled val="1"/>
        </dgm:presLayoutVars>
      </dgm:prSet>
      <dgm:spPr/>
      <dgm:t>
        <a:bodyPr/>
        <a:lstStyle/>
        <a:p>
          <a:endParaRPr lang="en-US"/>
        </a:p>
      </dgm:t>
    </dgm:pt>
    <dgm:pt modelId="{7929026A-CD8C-D344-BBE0-8E0051B26ADD}" type="pres">
      <dgm:prSet presAssocID="{0F649B1B-A2FA-3240-A950-0FDFDE263646}" presName="sibTrans" presStyleLbl="sibTrans2D1" presStyleIdx="0" presStyleCnt="0"/>
      <dgm:spPr/>
      <dgm:t>
        <a:bodyPr/>
        <a:lstStyle/>
        <a:p>
          <a:endParaRPr lang="en-US"/>
        </a:p>
      </dgm:t>
    </dgm:pt>
    <dgm:pt modelId="{34A0F323-B2B2-AC47-A9CD-0181ADF971C7}" type="pres">
      <dgm:prSet presAssocID="{A220A088-5F81-2C45-800C-442E5F5A2D8C}" presName="compNode" presStyleCnt="0"/>
      <dgm:spPr/>
    </dgm:pt>
    <dgm:pt modelId="{FDFDCC7E-6EDB-8742-9956-5BA384F382EF}" type="pres">
      <dgm:prSet presAssocID="{A220A088-5F81-2C45-800C-442E5F5A2D8C}" presName="pictRect" presStyleLbl="node1" presStyleIdx="8" presStyleCnt="12"/>
      <dgm:spPr>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5999" r="5999"/>
          </a:stretch>
        </a:blipFill>
        <a:ln>
          <a:noFill/>
        </a:ln>
      </dgm:spPr>
      <dgm:t>
        <a:bodyPr/>
        <a:lstStyle/>
        <a:p>
          <a:endParaRPr lang="en-US"/>
        </a:p>
      </dgm:t>
    </dgm:pt>
    <dgm:pt modelId="{EDAF43E0-7487-3142-AA7E-57C3579C0844}" type="pres">
      <dgm:prSet presAssocID="{A220A088-5F81-2C45-800C-442E5F5A2D8C}" presName="textRect" presStyleLbl="revTx" presStyleIdx="8" presStyleCnt="12">
        <dgm:presLayoutVars>
          <dgm:bulletEnabled val="1"/>
        </dgm:presLayoutVars>
      </dgm:prSet>
      <dgm:spPr/>
      <dgm:t>
        <a:bodyPr/>
        <a:lstStyle/>
        <a:p>
          <a:endParaRPr lang="en-US"/>
        </a:p>
      </dgm:t>
    </dgm:pt>
    <dgm:pt modelId="{A78BEC23-3F31-1F40-A1BB-1E1453F3DEB0}" type="pres">
      <dgm:prSet presAssocID="{AE3ABD11-B54E-7E47-B790-4280AF3AA333}" presName="sibTrans" presStyleLbl="sibTrans2D1" presStyleIdx="0" presStyleCnt="0"/>
      <dgm:spPr/>
      <dgm:t>
        <a:bodyPr/>
        <a:lstStyle/>
        <a:p>
          <a:endParaRPr lang="en-US"/>
        </a:p>
      </dgm:t>
    </dgm:pt>
    <dgm:pt modelId="{0F90E9D7-8D9B-3B4F-8A74-D443B03B66BC}" type="pres">
      <dgm:prSet presAssocID="{CAB54F12-D49E-F34C-8274-BFA79D572C66}" presName="compNode" presStyleCnt="0"/>
      <dgm:spPr/>
    </dgm:pt>
    <dgm:pt modelId="{C8151764-5DDE-A04C-A649-C344C7D7723E}" type="pres">
      <dgm:prSet presAssocID="{CAB54F12-D49E-F34C-8274-BFA79D572C66}" presName="pictRect" presStyleLbl="node1" presStyleIdx="9" presStyleCnt="12"/>
      <dgm:spPr>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l="15550" r="15550"/>
          </a:stretch>
        </a:blipFill>
        <a:ln>
          <a:noFill/>
        </a:ln>
      </dgm:spPr>
      <dgm:t>
        <a:bodyPr/>
        <a:lstStyle/>
        <a:p>
          <a:endParaRPr lang="en-US"/>
        </a:p>
      </dgm:t>
    </dgm:pt>
    <dgm:pt modelId="{D4779A7F-6881-DC49-A871-ACCAEB97D686}" type="pres">
      <dgm:prSet presAssocID="{CAB54F12-D49E-F34C-8274-BFA79D572C66}" presName="textRect" presStyleLbl="revTx" presStyleIdx="9" presStyleCnt="12">
        <dgm:presLayoutVars>
          <dgm:bulletEnabled val="1"/>
        </dgm:presLayoutVars>
      </dgm:prSet>
      <dgm:spPr/>
      <dgm:t>
        <a:bodyPr/>
        <a:lstStyle/>
        <a:p>
          <a:endParaRPr lang="en-US"/>
        </a:p>
      </dgm:t>
    </dgm:pt>
    <dgm:pt modelId="{24DF71D9-1E70-D641-9599-119ED0F328A2}" type="pres">
      <dgm:prSet presAssocID="{B0B0EB26-3CAC-3542-8D8B-48889013C1B2}" presName="sibTrans" presStyleLbl="sibTrans2D1" presStyleIdx="0" presStyleCnt="0"/>
      <dgm:spPr/>
      <dgm:t>
        <a:bodyPr/>
        <a:lstStyle/>
        <a:p>
          <a:endParaRPr lang="en-US"/>
        </a:p>
      </dgm:t>
    </dgm:pt>
    <dgm:pt modelId="{638F95BD-13D0-884E-AC41-7B7108430787}" type="pres">
      <dgm:prSet presAssocID="{F067723D-DA72-C446-87DD-E2B75ABA4B77}" presName="compNode" presStyleCnt="0"/>
      <dgm:spPr/>
    </dgm:pt>
    <dgm:pt modelId="{E03EF1E0-E56E-854C-9435-819293C5AE88}" type="pres">
      <dgm:prSet presAssocID="{F067723D-DA72-C446-87DD-E2B75ABA4B77}" presName="pictRect" presStyleLbl="node1" presStyleIdx="10" presStyleCnt="12"/>
      <dgm:spPr>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19069" r="19069"/>
          </a:stretch>
        </a:blipFill>
        <a:ln>
          <a:noFill/>
        </a:ln>
      </dgm:spPr>
      <dgm:t>
        <a:bodyPr/>
        <a:lstStyle/>
        <a:p>
          <a:endParaRPr lang="en-US"/>
        </a:p>
      </dgm:t>
    </dgm:pt>
    <dgm:pt modelId="{EEE075D9-15A1-8F4D-9644-585B7D277F4F}" type="pres">
      <dgm:prSet presAssocID="{F067723D-DA72-C446-87DD-E2B75ABA4B77}" presName="textRect" presStyleLbl="revTx" presStyleIdx="10" presStyleCnt="12">
        <dgm:presLayoutVars>
          <dgm:bulletEnabled val="1"/>
        </dgm:presLayoutVars>
      </dgm:prSet>
      <dgm:spPr/>
      <dgm:t>
        <a:bodyPr/>
        <a:lstStyle/>
        <a:p>
          <a:endParaRPr lang="en-US"/>
        </a:p>
      </dgm:t>
    </dgm:pt>
    <dgm:pt modelId="{6625568B-F882-CF4B-B052-2A7794D8C225}" type="pres">
      <dgm:prSet presAssocID="{69EFEDED-DBE3-AC4B-BFB6-87F5BDC789A0}" presName="sibTrans" presStyleLbl="sibTrans2D1" presStyleIdx="0" presStyleCnt="0"/>
      <dgm:spPr/>
      <dgm:t>
        <a:bodyPr/>
        <a:lstStyle/>
        <a:p>
          <a:endParaRPr lang="en-US"/>
        </a:p>
      </dgm:t>
    </dgm:pt>
    <dgm:pt modelId="{B307B59D-9E92-2D47-86E5-D9E2CE2C2ED7}" type="pres">
      <dgm:prSet presAssocID="{6C641804-2560-F246-8A1C-5570A902CE97}" presName="compNode" presStyleCnt="0"/>
      <dgm:spPr/>
    </dgm:pt>
    <dgm:pt modelId="{856A0B12-DEF6-EA42-B1A1-5C9021EED107}" type="pres">
      <dgm:prSet presAssocID="{6C641804-2560-F246-8A1C-5570A902CE97}" presName="pictRect" presStyleLbl="node1" presStyleIdx="11" presStyleCnt="12"/>
      <dgm:spPr>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5638" r="15638"/>
          </a:stretch>
        </a:blipFill>
        <a:ln>
          <a:noFill/>
        </a:ln>
      </dgm:spPr>
      <dgm:t>
        <a:bodyPr/>
        <a:lstStyle/>
        <a:p>
          <a:endParaRPr lang="en-US"/>
        </a:p>
      </dgm:t>
    </dgm:pt>
    <dgm:pt modelId="{CFCC4226-6406-8944-A89E-FB74E36E11D4}" type="pres">
      <dgm:prSet presAssocID="{6C641804-2560-F246-8A1C-5570A902CE97}" presName="textRect" presStyleLbl="revTx" presStyleIdx="11" presStyleCnt="12">
        <dgm:presLayoutVars>
          <dgm:bulletEnabled val="1"/>
        </dgm:presLayoutVars>
      </dgm:prSet>
      <dgm:spPr/>
      <dgm:t>
        <a:bodyPr/>
        <a:lstStyle/>
        <a:p>
          <a:endParaRPr lang="en-US"/>
        </a:p>
      </dgm:t>
    </dgm:pt>
  </dgm:ptLst>
  <dgm:cxnLst>
    <dgm:cxn modelId="{9A1C1986-427C-DE48-8675-A5027BC53AC1}" type="presOf" srcId="{CAB54F12-D49E-F34C-8274-BFA79D572C66}" destId="{D4779A7F-6881-DC49-A871-ACCAEB97D686}" srcOrd="0" destOrd="0" presId="urn:microsoft.com/office/officeart/2005/8/layout/pList1"/>
    <dgm:cxn modelId="{F46D6C90-3F91-AA43-AFEA-9C3717D5DCAD}" type="presOf" srcId="{E705259A-B65B-B24D-AA45-0072CFB1E5CA}" destId="{00503A27-9DCB-CF48-8B57-572D9A754C95}" srcOrd="0" destOrd="0" presId="urn:microsoft.com/office/officeart/2005/8/layout/pList1"/>
    <dgm:cxn modelId="{8096EEE4-8717-8345-B259-DD30EF3EDAB7}" type="presOf" srcId="{04354951-50B7-884E-B192-91BB8863333A}" destId="{6A6DBBD7-296B-DF40-8ACE-0A9214AA5091}" srcOrd="0" destOrd="0" presId="urn:microsoft.com/office/officeart/2005/8/layout/pList1"/>
    <dgm:cxn modelId="{B69D0720-22A7-734C-B764-6931F1143742}" type="presOf" srcId="{D4538E12-127D-B440-B350-4264D21CDCBA}" destId="{EBD2E9AE-8B17-4944-9723-8572768F7A3A}" srcOrd="0" destOrd="0" presId="urn:microsoft.com/office/officeart/2005/8/layout/pList1"/>
    <dgm:cxn modelId="{66769C4A-4A7C-D14B-B571-D22601E08DF5}" srcId="{04354951-50B7-884E-B192-91BB8863333A}" destId="{6C641804-2560-F246-8A1C-5570A902CE97}" srcOrd="11" destOrd="0" parTransId="{AE6F7F15-0AB8-0A4D-A470-2E5CD5B849BC}" sibTransId="{CCA110C8-85CE-0C49-AB16-B1CF72F1530F}"/>
    <dgm:cxn modelId="{AE68387C-35CE-A041-8A4A-832A0A7E404E}" type="presOf" srcId="{3F594439-4CBE-2E42-ACD4-8E55A7E681BC}" destId="{6882B078-4FDC-484F-AA5A-947A9548155F}" srcOrd="0" destOrd="0" presId="urn:microsoft.com/office/officeart/2005/8/layout/pList1"/>
    <dgm:cxn modelId="{901A683F-5500-9043-85E0-E7BAB985829F}" srcId="{04354951-50B7-884E-B192-91BB8863333A}" destId="{F067723D-DA72-C446-87DD-E2B75ABA4B77}" srcOrd="10" destOrd="0" parTransId="{27205EEB-DD15-1642-AC53-16E12EECA7D4}" sibTransId="{69EFEDED-DBE3-AC4B-BFB6-87F5BDC789A0}"/>
    <dgm:cxn modelId="{703DB321-821A-3A4A-896E-72AE806B32E1}" srcId="{04354951-50B7-884E-B192-91BB8863333A}" destId="{D4538E12-127D-B440-B350-4264D21CDCBA}" srcOrd="6" destOrd="0" parTransId="{E13A06AF-6172-F94E-B842-DC1B5363B053}" sibTransId="{D0F52ABE-538D-3C44-A903-B0EF816FBB30}"/>
    <dgm:cxn modelId="{A02383DB-B833-0B4B-9AC6-90A41B58F791}" type="presOf" srcId="{F067723D-DA72-C446-87DD-E2B75ABA4B77}" destId="{EEE075D9-15A1-8F4D-9644-585B7D277F4F}" srcOrd="0" destOrd="0" presId="urn:microsoft.com/office/officeart/2005/8/layout/pList1"/>
    <dgm:cxn modelId="{52DEFE68-08FD-A049-AB3B-02C312184749}" srcId="{04354951-50B7-884E-B192-91BB8863333A}" destId="{CAB54F12-D49E-F34C-8274-BFA79D572C66}" srcOrd="9" destOrd="0" parTransId="{07364F39-C642-4B42-B6DB-21C32819453D}" sibTransId="{B0B0EB26-3CAC-3542-8D8B-48889013C1B2}"/>
    <dgm:cxn modelId="{B7BA75BF-DCA8-9048-A6E0-171C1279DE95}" srcId="{04354951-50B7-884E-B192-91BB8863333A}" destId="{229E3B0F-8E3C-3D40-80E9-157076E0EB87}" srcOrd="3" destOrd="0" parTransId="{C25E681E-B5CB-0C44-A57D-F073B9F5A3D0}" sibTransId="{E0C38585-9757-A043-B5F9-656CBBA98956}"/>
    <dgm:cxn modelId="{4F8A0DB9-060B-6544-BC23-9C4E02E51BCB}" type="presOf" srcId="{6C641804-2560-F246-8A1C-5570A902CE97}" destId="{CFCC4226-6406-8944-A89E-FB74E36E11D4}" srcOrd="0" destOrd="0" presId="urn:microsoft.com/office/officeart/2005/8/layout/pList1"/>
    <dgm:cxn modelId="{332415B4-AE09-964F-BFC1-600E4385B87F}" srcId="{04354951-50B7-884E-B192-91BB8863333A}" destId="{B039D424-37FA-DC45-A4C5-EAAF214B8AF1}" srcOrd="7" destOrd="0" parTransId="{D1D085A1-516B-CE46-8BBB-C9E36E01B39F}" sibTransId="{0F649B1B-A2FA-3240-A950-0FDFDE263646}"/>
    <dgm:cxn modelId="{044E7060-44EA-CC48-BEE8-BCA7037194E4}" type="presOf" srcId="{B039D424-37FA-DC45-A4C5-EAAF214B8AF1}" destId="{5EAEFE6C-B0BD-9642-AE2F-4D6A7BBCE419}" srcOrd="0" destOrd="0" presId="urn:microsoft.com/office/officeart/2005/8/layout/pList1"/>
    <dgm:cxn modelId="{9A50758A-959E-B043-B6A0-96010DE66293}" srcId="{04354951-50B7-884E-B192-91BB8863333A}" destId="{6D4D34A4-3FF2-8F43-BBF8-3A2FB0D4BC8C}" srcOrd="5" destOrd="0" parTransId="{94696F13-C056-6A42-A4D6-38CB45FAC7FE}" sibTransId="{FC508509-3EC6-6948-AFF3-4592D924FEF6}"/>
    <dgm:cxn modelId="{AF7071B4-5A9E-674F-AA40-E86D6DEE9D52}" srcId="{04354951-50B7-884E-B192-91BB8863333A}" destId="{A220A088-5F81-2C45-800C-442E5F5A2D8C}" srcOrd="8" destOrd="0" parTransId="{CB5E821D-344F-EC46-BAB7-329D9BD6811D}" sibTransId="{AE3ABD11-B54E-7E47-B790-4280AF3AA333}"/>
    <dgm:cxn modelId="{BE9A3044-4C49-0447-A417-AABF9D38DE98}" srcId="{04354951-50B7-884E-B192-91BB8863333A}" destId="{7ABF547A-81B4-2E45-A28D-AC6D5C8E6254}" srcOrd="1" destOrd="0" parTransId="{D25B2D2F-9471-A34D-A4AA-B1C84A0350CB}" sibTransId="{98F070D0-F0E4-5C45-A1D3-E155B53583E8}"/>
    <dgm:cxn modelId="{339CD788-014E-D14E-B02B-D77D8B0CDF94}" type="presOf" srcId="{A220A088-5F81-2C45-800C-442E5F5A2D8C}" destId="{EDAF43E0-7487-3142-AA7E-57C3579C0844}" srcOrd="0" destOrd="0" presId="urn:microsoft.com/office/officeart/2005/8/layout/pList1"/>
    <dgm:cxn modelId="{F2A6661C-2CFB-9249-B47D-A8115A376739}" type="presOf" srcId="{F1D9D445-9072-AB41-A017-8BCBA8CF9A59}" destId="{4DD34130-E298-6B4E-BC48-83092A503EDB}" srcOrd="0" destOrd="0" presId="urn:microsoft.com/office/officeart/2005/8/layout/pList1"/>
    <dgm:cxn modelId="{6917B791-8996-0044-BE69-0E61A12F221F}" type="presOf" srcId="{229E3B0F-8E3C-3D40-80E9-157076E0EB87}" destId="{E3F847EF-67EE-BD40-9B41-0F865E1257E2}" srcOrd="0" destOrd="0" presId="urn:microsoft.com/office/officeart/2005/8/layout/pList1"/>
    <dgm:cxn modelId="{136F3B43-53A3-3048-B825-54E2B9766EDA}" type="presOf" srcId="{BF388DC2-07DA-E444-8FE1-94F928F6D0F4}" destId="{3226EB85-D764-174F-9E82-824AD23F4E71}" srcOrd="0" destOrd="0" presId="urn:microsoft.com/office/officeart/2005/8/layout/pList1"/>
    <dgm:cxn modelId="{F78751AF-B21A-A042-A6EA-C4AFECDD2FBB}" type="presOf" srcId="{83C18BD0-4F3C-094F-9D63-30A9CB602CC3}" destId="{D93ABAC1-9D16-9A48-9CFF-BD793C178566}" srcOrd="0" destOrd="0" presId="urn:microsoft.com/office/officeart/2005/8/layout/pList1"/>
    <dgm:cxn modelId="{077625CA-8FD4-774D-B5A1-9BEE6DE86855}" type="presOf" srcId="{E0C38585-9757-A043-B5F9-656CBBA98956}" destId="{74D53A3C-F4FD-E042-BFE4-7459EF7D24C6}" srcOrd="0" destOrd="0" presId="urn:microsoft.com/office/officeart/2005/8/layout/pList1"/>
    <dgm:cxn modelId="{17ECC1BA-798D-0D41-B2E5-F67317D3D7AB}" srcId="{04354951-50B7-884E-B192-91BB8863333A}" destId="{ED13D009-A27F-DC4F-AB29-3A757FCC51EC}" srcOrd="2" destOrd="0" parTransId="{F6E9ED71-8B42-ED42-845B-3587F80BEF8B}" sibTransId="{BF388DC2-07DA-E444-8FE1-94F928F6D0F4}"/>
    <dgm:cxn modelId="{FA1C617D-968A-2C4C-92AC-5FEF83235D86}" type="presOf" srcId="{D0F52ABE-538D-3C44-A903-B0EF816FBB30}" destId="{C93FB135-07A5-9149-91BC-75D0169F8A03}" srcOrd="0" destOrd="0" presId="urn:microsoft.com/office/officeart/2005/8/layout/pList1"/>
    <dgm:cxn modelId="{16B7F323-0B0C-A547-A21A-D93EEFF0AD2D}" type="presOf" srcId="{69EFEDED-DBE3-AC4B-BFB6-87F5BDC789A0}" destId="{6625568B-F882-CF4B-B052-2A7794D8C225}" srcOrd="0" destOrd="0" presId="urn:microsoft.com/office/officeart/2005/8/layout/pList1"/>
    <dgm:cxn modelId="{B4C0702D-A025-014A-9E0D-3DAA153484D7}" type="presOf" srcId="{0F649B1B-A2FA-3240-A950-0FDFDE263646}" destId="{7929026A-CD8C-D344-BBE0-8E0051B26ADD}" srcOrd="0" destOrd="0" presId="urn:microsoft.com/office/officeart/2005/8/layout/pList1"/>
    <dgm:cxn modelId="{0CA7FC4B-0977-A940-8446-9F256EBF7FA0}" type="presOf" srcId="{98F070D0-F0E4-5C45-A1D3-E155B53583E8}" destId="{3DF243BE-3F26-6544-BC01-EF4744B618F2}" srcOrd="0" destOrd="0" presId="urn:microsoft.com/office/officeart/2005/8/layout/pList1"/>
    <dgm:cxn modelId="{EBF3F2D6-D65D-6149-9325-656EE092E7D3}" type="presOf" srcId="{FC508509-3EC6-6948-AFF3-4592D924FEF6}" destId="{26579E8F-4BFC-EC44-9762-DEA39F120315}" srcOrd="0" destOrd="0" presId="urn:microsoft.com/office/officeart/2005/8/layout/pList1"/>
    <dgm:cxn modelId="{304AF636-DEA9-9444-8AD6-4A74409E846A}" type="presOf" srcId="{B0B0EB26-3CAC-3542-8D8B-48889013C1B2}" destId="{24DF71D9-1E70-D641-9599-119ED0F328A2}" srcOrd="0" destOrd="0" presId="urn:microsoft.com/office/officeart/2005/8/layout/pList1"/>
    <dgm:cxn modelId="{BD8ADDF1-BBCC-234B-895A-31C762DEF2CE}" type="presOf" srcId="{7ABF547A-81B4-2E45-A28D-AC6D5C8E6254}" destId="{B89A9CBC-36C2-A541-ABF5-2AD87E1A84CB}" srcOrd="0" destOrd="0" presId="urn:microsoft.com/office/officeart/2005/8/layout/pList1"/>
    <dgm:cxn modelId="{49422DDA-3EA8-4445-853C-D839D0E25B1B}" srcId="{04354951-50B7-884E-B192-91BB8863333A}" destId="{3F594439-4CBE-2E42-ACD4-8E55A7E681BC}" srcOrd="0" destOrd="0" parTransId="{E24DE4F2-3552-AE46-BDA9-646EB17B4BB9}" sibTransId="{83C18BD0-4F3C-094F-9D63-30A9CB602CC3}"/>
    <dgm:cxn modelId="{44CF0C3B-141C-8F48-9531-141AF9DD6487}" type="presOf" srcId="{AE3ABD11-B54E-7E47-B790-4280AF3AA333}" destId="{A78BEC23-3F31-1F40-A1BB-1E1453F3DEB0}" srcOrd="0" destOrd="0" presId="urn:microsoft.com/office/officeart/2005/8/layout/pList1"/>
    <dgm:cxn modelId="{08594EBC-018C-0841-9953-009002F972E6}" type="presOf" srcId="{6D4D34A4-3FF2-8F43-BBF8-3A2FB0D4BC8C}" destId="{CDD23401-A714-5046-8B73-5C2B3253C3B6}" srcOrd="0" destOrd="0" presId="urn:microsoft.com/office/officeart/2005/8/layout/pList1"/>
    <dgm:cxn modelId="{5D5F304A-BF1B-1341-BA15-A8436A668A4F}" type="presOf" srcId="{ED13D009-A27F-DC4F-AB29-3A757FCC51EC}" destId="{F267B1A8-748B-B644-8FF6-F05A6086898F}" srcOrd="0" destOrd="0" presId="urn:microsoft.com/office/officeart/2005/8/layout/pList1"/>
    <dgm:cxn modelId="{657AF3BA-F816-4142-B551-444FF3FEC884}" srcId="{04354951-50B7-884E-B192-91BB8863333A}" destId="{E705259A-B65B-B24D-AA45-0072CFB1E5CA}" srcOrd="4" destOrd="0" parTransId="{ADF542F7-3B83-6E44-BF41-E7CAA3114FEB}" sibTransId="{F1D9D445-9072-AB41-A017-8BCBA8CF9A59}"/>
    <dgm:cxn modelId="{FDEC7E6F-77E3-6240-A3E7-AB79BF51120E}" type="presParOf" srcId="{6A6DBBD7-296B-DF40-8ACE-0A9214AA5091}" destId="{15B3F39A-A2C6-874B-B6DA-FC2196038FF5}" srcOrd="0" destOrd="0" presId="urn:microsoft.com/office/officeart/2005/8/layout/pList1"/>
    <dgm:cxn modelId="{6ED9C3BD-048B-EE41-950B-E3DCD9CB70DB}" type="presParOf" srcId="{15B3F39A-A2C6-874B-B6DA-FC2196038FF5}" destId="{CEEF6270-44A9-C148-8DED-1FAF41140714}" srcOrd="0" destOrd="0" presId="urn:microsoft.com/office/officeart/2005/8/layout/pList1"/>
    <dgm:cxn modelId="{A544EC7E-D7E1-1D4E-8101-457D011040AB}" type="presParOf" srcId="{15B3F39A-A2C6-874B-B6DA-FC2196038FF5}" destId="{6882B078-4FDC-484F-AA5A-947A9548155F}" srcOrd="1" destOrd="0" presId="urn:microsoft.com/office/officeart/2005/8/layout/pList1"/>
    <dgm:cxn modelId="{6253E787-EC52-0B4C-9BAF-86F3000E8A86}" type="presParOf" srcId="{6A6DBBD7-296B-DF40-8ACE-0A9214AA5091}" destId="{D93ABAC1-9D16-9A48-9CFF-BD793C178566}" srcOrd="1" destOrd="0" presId="urn:microsoft.com/office/officeart/2005/8/layout/pList1"/>
    <dgm:cxn modelId="{970E19FB-B658-844F-910A-7DB392334F43}" type="presParOf" srcId="{6A6DBBD7-296B-DF40-8ACE-0A9214AA5091}" destId="{D191F81E-7022-0E4C-B869-355E9E0C5A8C}" srcOrd="2" destOrd="0" presId="urn:microsoft.com/office/officeart/2005/8/layout/pList1"/>
    <dgm:cxn modelId="{E3175797-83E9-224E-9D28-7C3E275555DE}" type="presParOf" srcId="{D191F81E-7022-0E4C-B869-355E9E0C5A8C}" destId="{71D07C51-41A5-E541-8E4C-CF9BAB6DA1D2}" srcOrd="0" destOrd="0" presId="urn:microsoft.com/office/officeart/2005/8/layout/pList1"/>
    <dgm:cxn modelId="{FCEE6086-8D0B-BA40-BE6F-6688ABC9F07A}" type="presParOf" srcId="{D191F81E-7022-0E4C-B869-355E9E0C5A8C}" destId="{B89A9CBC-36C2-A541-ABF5-2AD87E1A84CB}" srcOrd="1" destOrd="0" presId="urn:microsoft.com/office/officeart/2005/8/layout/pList1"/>
    <dgm:cxn modelId="{40439A32-97F9-C744-BAAA-BF5770C99C00}" type="presParOf" srcId="{6A6DBBD7-296B-DF40-8ACE-0A9214AA5091}" destId="{3DF243BE-3F26-6544-BC01-EF4744B618F2}" srcOrd="3" destOrd="0" presId="urn:microsoft.com/office/officeart/2005/8/layout/pList1"/>
    <dgm:cxn modelId="{FBB42BC7-0AAC-BC43-8BF8-42B59A41C665}" type="presParOf" srcId="{6A6DBBD7-296B-DF40-8ACE-0A9214AA5091}" destId="{771360D2-0A1F-A248-9B91-F23EC2A527AC}" srcOrd="4" destOrd="0" presId="urn:microsoft.com/office/officeart/2005/8/layout/pList1"/>
    <dgm:cxn modelId="{10B2CC8E-E39B-0C4F-BEFE-2B96B10007FE}" type="presParOf" srcId="{771360D2-0A1F-A248-9B91-F23EC2A527AC}" destId="{3855C13E-DD93-774A-A49A-6AB3591A37B6}" srcOrd="0" destOrd="0" presId="urn:microsoft.com/office/officeart/2005/8/layout/pList1"/>
    <dgm:cxn modelId="{375ADFFF-B793-1549-88B8-575A7E24523A}" type="presParOf" srcId="{771360D2-0A1F-A248-9B91-F23EC2A527AC}" destId="{F267B1A8-748B-B644-8FF6-F05A6086898F}" srcOrd="1" destOrd="0" presId="urn:microsoft.com/office/officeart/2005/8/layout/pList1"/>
    <dgm:cxn modelId="{A57EEC0B-75C9-6F49-BD04-759505891ED0}" type="presParOf" srcId="{6A6DBBD7-296B-DF40-8ACE-0A9214AA5091}" destId="{3226EB85-D764-174F-9E82-824AD23F4E71}" srcOrd="5" destOrd="0" presId="urn:microsoft.com/office/officeart/2005/8/layout/pList1"/>
    <dgm:cxn modelId="{3EACFBAA-089D-3349-BAA4-10DE31B221E8}" type="presParOf" srcId="{6A6DBBD7-296B-DF40-8ACE-0A9214AA5091}" destId="{4862A0C4-0399-2841-8304-9CF4F26B725E}" srcOrd="6" destOrd="0" presId="urn:microsoft.com/office/officeart/2005/8/layout/pList1"/>
    <dgm:cxn modelId="{2A88D32E-2493-9345-A175-92D90FD9DB49}" type="presParOf" srcId="{4862A0C4-0399-2841-8304-9CF4F26B725E}" destId="{154966E9-3379-F947-9A53-D3EAA170AAD5}" srcOrd="0" destOrd="0" presId="urn:microsoft.com/office/officeart/2005/8/layout/pList1"/>
    <dgm:cxn modelId="{C4ABB333-E0DF-D24F-82BF-5E563032D871}" type="presParOf" srcId="{4862A0C4-0399-2841-8304-9CF4F26B725E}" destId="{E3F847EF-67EE-BD40-9B41-0F865E1257E2}" srcOrd="1" destOrd="0" presId="urn:microsoft.com/office/officeart/2005/8/layout/pList1"/>
    <dgm:cxn modelId="{6A8413A2-137F-EF41-A21A-46F8C21C1E60}" type="presParOf" srcId="{6A6DBBD7-296B-DF40-8ACE-0A9214AA5091}" destId="{74D53A3C-F4FD-E042-BFE4-7459EF7D24C6}" srcOrd="7" destOrd="0" presId="urn:microsoft.com/office/officeart/2005/8/layout/pList1"/>
    <dgm:cxn modelId="{65768D5D-3E7E-9340-8433-EC2F5349DC48}" type="presParOf" srcId="{6A6DBBD7-296B-DF40-8ACE-0A9214AA5091}" destId="{0E443965-F840-3841-A0FE-202E83A378BC}" srcOrd="8" destOrd="0" presId="urn:microsoft.com/office/officeart/2005/8/layout/pList1"/>
    <dgm:cxn modelId="{585723F0-7607-E74E-BFC8-3FD489889144}" type="presParOf" srcId="{0E443965-F840-3841-A0FE-202E83A378BC}" destId="{CF56B4D2-69C8-E748-97B7-F1351291952D}" srcOrd="0" destOrd="0" presId="urn:microsoft.com/office/officeart/2005/8/layout/pList1"/>
    <dgm:cxn modelId="{0AD661D6-E23B-3E49-B955-F84F21AFB13D}" type="presParOf" srcId="{0E443965-F840-3841-A0FE-202E83A378BC}" destId="{00503A27-9DCB-CF48-8B57-572D9A754C95}" srcOrd="1" destOrd="0" presId="urn:microsoft.com/office/officeart/2005/8/layout/pList1"/>
    <dgm:cxn modelId="{A8FD545F-05AB-924C-BDD1-19294B6AB11F}" type="presParOf" srcId="{6A6DBBD7-296B-DF40-8ACE-0A9214AA5091}" destId="{4DD34130-E298-6B4E-BC48-83092A503EDB}" srcOrd="9" destOrd="0" presId="urn:microsoft.com/office/officeart/2005/8/layout/pList1"/>
    <dgm:cxn modelId="{4BA28D19-2F50-9D40-9308-4CBDFD363993}" type="presParOf" srcId="{6A6DBBD7-296B-DF40-8ACE-0A9214AA5091}" destId="{915415CD-BD12-774E-ABEB-FDBC6DCD7FCE}" srcOrd="10" destOrd="0" presId="urn:microsoft.com/office/officeart/2005/8/layout/pList1"/>
    <dgm:cxn modelId="{3EF51F1F-8BCA-9A49-BFEE-96CE4B848687}" type="presParOf" srcId="{915415CD-BD12-774E-ABEB-FDBC6DCD7FCE}" destId="{F53F658C-301B-B84E-BCA3-39BC81358E93}" srcOrd="0" destOrd="0" presId="urn:microsoft.com/office/officeart/2005/8/layout/pList1"/>
    <dgm:cxn modelId="{3ADBB103-828A-0A4D-955C-B54FEED6E710}" type="presParOf" srcId="{915415CD-BD12-774E-ABEB-FDBC6DCD7FCE}" destId="{CDD23401-A714-5046-8B73-5C2B3253C3B6}" srcOrd="1" destOrd="0" presId="urn:microsoft.com/office/officeart/2005/8/layout/pList1"/>
    <dgm:cxn modelId="{91112526-A14E-8747-BC38-B7250D4049A7}" type="presParOf" srcId="{6A6DBBD7-296B-DF40-8ACE-0A9214AA5091}" destId="{26579E8F-4BFC-EC44-9762-DEA39F120315}" srcOrd="11" destOrd="0" presId="urn:microsoft.com/office/officeart/2005/8/layout/pList1"/>
    <dgm:cxn modelId="{32941C0D-86E4-1245-9D3C-1091D8C55783}" type="presParOf" srcId="{6A6DBBD7-296B-DF40-8ACE-0A9214AA5091}" destId="{EACA6FFA-A0B2-5941-959E-1829CAA6DAFB}" srcOrd="12" destOrd="0" presId="urn:microsoft.com/office/officeart/2005/8/layout/pList1"/>
    <dgm:cxn modelId="{DA8E526A-829F-B64C-8AA4-34689D252854}" type="presParOf" srcId="{EACA6FFA-A0B2-5941-959E-1829CAA6DAFB}" destId="{6A1E7671-0BA5-9140-9411-277DFEEC48D8}" srcOrd="0" destOrd="0" presId="urn:microsoft.com/office/officeart/2005/8/layout/pList1"/>
    <dgm:cxn modelId="{D0065624-AF7E-DC42-ADD6-3FC731800691}" type="presParOf" srcId="{EACA6FFA-A0B2-5941-959E-1829CAA6DAFB}" destId="{EBD2E9AE-8B17-4944-9723-8572768F7A3A}" srcOrd="1" destOrd="0" presId="urn:microsoft.com/office/officeart/2005/8/layout/pList1"/>
    <dgm:cxn modelId="{099E3F4E-9D5B-DE43-9889-3BB2079D3D4A}" type="presParOf" srcId="{6A6DBBD7-296B-DF40-8ACE-0A9214AA5091}" destId="{C93FB135-07A5-9149-91BC-75D0169F8A03}" srcOrd="13" destOrd="0" presId="urn:microsoft.com/office/officeart/2005/8/layout/pList1"/>
    <dgm:cxn modelId="{65B0E543-FD47-4E44-A4A4-1AFDFC296657}" type="presParOf" srcId="{6A6DBBD7-296B-DF40-8ACE-0A9214AA5091}" destId="{FEFCEF7F-AC77-8046-8433-46C360ABE094}" srcOrd="14" destOrd="0" presId="urn:microsoft.com/office/officeart/2005/8/layout/pList1"/>
    <dgm:cxn modelId="{96FE4ACB-E2FB-C648-BD94-2921D07170D7}" type="presParOf" srcId="{FEFCEF7F-AC77-8046-8433-46C360ABE094}" destId="{64212301-45E5-9E4A-8208-54C1185A4C60}" srcOrd="0" destOrd="0" presId="urn:microsoft.com/office/officeart/2005/8/layout/pList1"/>
    <dgm:cxn modelId="{E1A8E116-6F4B-B145-A141-238DE2382D58}" type="presParOf" srcId="{FEFCEF7F-AC77-8046-8433-46C360ABE094}" destId="{5EAEFE6C-B0BD-9642-AE2F-4D6A7BBCE419}" srcOrd="1" destOrd="0" presId="urn:microsoft.com/office/officeart/2005/8/layout/pList1"/>
    <dgm:cxn modelId="{E690C794-7868-4949-ABBE-8F2856451E9B}" type="presParOf" srcId="{6A6DBBD7-296B-DF40-8ACE-0A9214AA5091}" destId="{7929026A-CD8C-D344-BBE0-8E0051B26ADD}" srcOrd="15" destOrd="0" presId="urn:microsoft.com/office/officeart/2005/8/layout/pList1"/>
    <dgm:cxn modelId="{C66778F3-7A4E-E544-977D-E99A0CB501CE}" type="presParOf" srcId="{6A6DBBD7-296B-DF40-8ACE-0A9214AA5091}" destId="{34A0F323-B2B2-AC47-A9CD-0181ADF971C7}" srcOrd="16" destOrd="0" presId="urn:microsoft.com/office/officeart/2005/8/layout/pList1"/>
    <dgm:cxn modelId="{6C7419FF-036B-4C4F-90D8-3FF56A743EBD}" type="presParOf" srcId="{34A0F323-B2B2-AC47-A9CD-0181ADF971C7}" destId="{FDFDCC7E-6EDB-8742-9956-5BA384F382EF}" srcOrd="0" destOrd="0" presId="urn:microsoft.com/office/officeart/2005/8/layout/pList1"/>
    <dgm:cxn modelId="{6EB290DF-2CA3-5F4D-9BF0-3B75CBD9259F}" type="presParOf" srcId="{34A0F323-B2B2-AC47-A9CD-0181ADF971C7}" destId="{EDAF43E0-7487-3142-AA7E-57C3579C0844}" srcOrd="1" destOrd="0" presId="urn:microsoft.com/office/officeart/2005/8/layout/pList1"/>
    <dgm:cxn modelId="{86718947-814F-034A-9F1C-136149FC6AB3}" type="presParOf" srcId="{6A6DBBD7-296B-DF40-8ACE-0A9214AA5091}" destId="{A78BEC23-3F31-1F40-A1BB-1E1453F3DEB0}" srcOrd="17" destOrd="0" presId="urn:microsoft.com/office/officeart/2005/8/layout/pList1"/>
    <dgm:cxn modelId="{58C8321A-37AD-E24D-A98A-C55F5403F853}" type="presParOf" srcId="{6A6DBBD7-296B-DF40-8ACE-0A9214AA5091}" destId="{0F90E9D7-8D9B-3B4F-8A74-D443B03B66BC}" srcOrd="18" destOrd="0" presId="urn:microsoft.com/office/officeart/2005/8/layout/pList1"/>
    <dgm:cxn modelId="{8DC5DD48-DCB1-BE40-89FD-7E8DB0042DD0}" type="presParOf" srcId="{0F90E9D7-8D9B-3B4F-8A74-D443B03B66BC}" destId="{C8151764-5DDE-A04C-A649-C344C7D7723E}" srcOrd="0" destOrd="0" presId="urn:microsoft.com/office/officeart/2005/8/layout/pList1"/>
    <dgm:cxn modelId="{D5B73904-DFB7-2048-AA1F-BE2D873E1F87}" type="presParOf" srcId="{0F90E9D7-8D9B-3B4F-8A74-D443B03B66BC}" destId="{D4779A7F-6881-DC49-A871-ACCAEB97D686}" srcOrd="1" destOrd="0" presId="urn:microsoft.com/office/officeart/2005/8/layout/pList1"/>
    <dgm:cxn modelId="{C5749067-B380-E24B-91B4-A9C5D055F66C}" type="presParOf" srcId="{6A6DBBD7-296B-DF40-8ACE-0A9214AA5091}" destId="{24DF71D9-1E70-D641-9599-119ED0F328A2}" srcOrd="19" destOrd="0" presId="urn:microsoft.com/office/officeart/2005/8/layout/pList1"/>
    <dgm:cxn modelId="{43AB47FC-2F9C-1D49-8C2B-7F1968A4B28B}" type="presParOf" srcId="{6A6DBBD7-296B-DF40-8ACE-0A9214AA5091}" destId="{638F95BD-13D0-884E-AC41-7B7108430787}" srcOrd="20" destOrd="0" presId="urn:microsoft.com/office/officeart/2005/8/layout/pList1"/>
    <dgm:cxn modelId="{AD99FD0E-90AF-7649-8410-05CB048432CB}" type="presParOf" srcId="{638F95BD-13D0-884E-AC41-7B7108430787}" destId="{E03EF1E0-E56E-854C-9435-819293C5AE88}" srcOrd="0" destOrd="0" presId="urn:microsoft.com/office/officeart/2005/8/layout/pList1"/>
    <dgm:cxn modelId="{031CF756-1E36-F246-BB8E-62766171FFA3}" type="presParOf" srcId="{638F95BD-13D0-884E-AC41-7B7108430787}" destId="{EEE075D9-15A1-8F4D-9644-585B7D277F4F}" srcOrd="1" destOrd="0" presId="urn:microsoft.com/office/officeart/2005/8/layout/pList1"/>
    <dgm:cxn modelId="{2BF187F4-3B00-B748-A2B9-4CD03BC547DA}" type="presParOf" srcId="{6A6DBBD7-296B-DF40-8ACE-0A9214AA5091}" destId="{6625568B-F882-CF4B-B052-2A7794D8C225}" srcOrd="21" destOrd="0" presId="urn:microsoft.com/office/officeart/2005/8/layout/pList1"/>
    <dgm:cxn modelId="{309D20B1-B368-9E48-AB04-315379816157}" type="presParOf" srcId="{6A6DBBD7-296B-DF40-8ACE-0A9214AA5091}" destId="{B307B59D-9E92-2D47-86E5-D9E2CE2C2ED7}" srcOrd="22" destOrd="0" presId="urn:microsoft.com/office/officeart/2005/8/layout/pList1"/>
    <dgm:cxn modelId="{A5967862-A891-9F45-94C4-90A4E9C09C33}" type="presParOf" srcId="{B307B59D-9E92-2D47-86E5-D9E2CE2C2ED7}" destId="{856A0B12-DEF6-EA42-B1A1-5C9021EED107}" srcOrd="0" destOrd="0" presId="urn:microsoft.com/office/officeart/2005/8/layout/pList1"/>
    <dgm:cxn modelId="{E593126A-B6A2-E447-9C43-68D8796609E6}" type="presParOf" srcId="{B307B59D-9E92-2D47-86E5-D9E2CE2C2ED7}" destId="{CFCC4226-6406-8944-A89E-FB74E36E11D4}"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44BFF-F767-F647-B5BE-77DA0F7AA0ED}">
      <dsp:nvSpPr>
        <dsp:cNvPr id="0" name=""/>
        <dsp:cNvSpPr/>
      </dsp:nvSpPr>
      <dsp:spPr>
        <a:xfrm>
          <a:off x="1676395" y="1617424"/>
          <a:ext cx="1229994" cy="1229994"/>
        </a:xfrm>
        <a:prstGeom prst="ellipse">
          <a:avLst/>
        </a:prstGeom>
        <a:solidFill>
          <a:srgbClr val="4FB9FF"/>
        </a:solidFill>
        <a:ln w="19050" cap="flat" cmpd="sng" algn="ctr">
          <a:noFill/>
          <a:prstDash val="solid"/>
          <a:miter lim="800000"/>
        </a:ln>
        <a:effectLst>
          <a:outerShdw blurRad="50800" dist="38100" dir="5400000" algn="tl" rotWithShape="0">
            <a:schemeClr val="tx1">
              <a:lumMod val="50000"/>
              <a:alpha val="10000"/>
            </a:scheme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solidFill>
                <a:srgbClr val="FAFAFA"/>
              </a:solidFill>
              <a:latin typeface="Avenir Next" charset="0"/>
              <a:ea typeface="Avenir Next" charset="0"/>
              <a:cs typeface="Avenir Next" charset="0"/>
            </a:rPr>
            <a:t>Data Science</a:t>
          </a:r>
          <a:endParaRPr lang="en-US" sz="1800" kern="1200" dirty="0">
            <a:solidFill>
              <a:srgbClr val="FAFAFA"/>
            </a:solidFill>
            <a:latin typeface="Avenir Next" charset="0"/>
            <a:ea typeface="Avenir Next" charset="0"/>
            <a:cs typeface="Avenir Next" charset="0"/>
          </a:endParaRPr>
        </a:p>
      </dsp:txBody>
      <dsp:txXfrm>
        <a:off x="1856523" y="1797552"/>
        <a:ext cx="869738" cy="869738"/>
      </dsp:txXfrm>
    </dsp:sp>
    <dsp:sp modelId="{239818E6-728D-0D49-96D5-297BCC11773C}">
      <dsp:nvSpPr>
        <dsp:cNvPr id="0" name=""/>
        <dsp:cNvSpPr/>
      </dsp:nvSpPr>
      <dsp:spPr>
        <a:xfrm rot="16200000">
          <a:off x="2105723" y="1407599"/>
          <a:ext cx="371339" cy="48311"/>
        </a:xfrm>
        <a:custGeom>
          <a:avLst/>
          <a:gdLst/>
          <a:ahLst/>
          <a:cxnLst/>
          <a:rect l="0" t="0" r="0" b="0"/>
          <a:pathLst>
            <a:path>
              <a:moveTo>
                <a:pt x="0" y="24155"/>
              </a:moveTo>
              <a:lnTo>
                <a:pt x="371339" y="24155"/>
              </a:lnTo>
            </a:path>
          </a:pathLst>
        </a:custGeom>
        <a:noFill/>
        <a:ln w="12700" cap="flat" cmpd="sng" algn="ctr">
          <a:solidFill>
            <a:srgbClr val="FAFAFA"/>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Avenir Next" charset="0"/>
            <a:ea typeface="Avenir Next" charset="0"/>
            <a:cs typeface="Avenir Next" charset="0"/>
          </a:endParaRPr>
        </a:p>
      </dsp:txBody>
      <dsp:txXfrm>
        <a:off x="2282109" y="1422471"/>
        <a:ext cx="18566" cy="18566"/>
      </dsp:txXfrm>
    </dsp:sp>
    <dsp:sp modelId="{2273F8BA-2766-004A-A2D6-F43F0CF37357}">
      <dsp:nvSpPr>
        <dsp:cNvPr id="0" name=""/>
        <dsp:cNvSpPr/>
      </dsp:nvSpPr>
      <dsp:spPr>
        <a:xfrm>
          <a:off x="1676395" y="16090"/>
          <a:ext cx="1229994" cy="1229994"/>
        </a:xfrm>
        <a:prstGeom prst="ellipse">
          <a:avLst/>
        </a:prstGeom>
        <a:solidFill>
          <a:srgbClr val="FAFAFA"/>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rgbClr val="3F4A5A"/>
              </a:solidFill>
              <a:latin typeface="Avenir Next" charset="0"/>
              <a:ea typeface="Avenir Next" charset="0"/>
              <a:cs typeface="Avenir Next" charset="0"/>
            </a:rPr>
            <a:t>HR</a:t>
          </a:r>
          <a:endParaRPr lang="en-US" sz="1400" kern="1200" dirty="0">
            <a:solidFill>
              <a:srgbClr val="3F4A5A"/>
            </a:solidFill>
            <a:latin typeface="Avenir Next" charset="0"/>
            <a:ea typeface="Avenir Next" charset="0"/>
            <a:cs typeface="Avenir Next" charset="0"/>
          </a:endParaRPr>
        </a:p>
      </dsp:txBody>
      <dsp:txXfrm>
        <a:off x="1856523" y="196218"/>
        <a:ext cx="869738" cy="869738"/>
      </dsp:txXfrm>
    </dsp:sp>
    <dsp:sp modelId="{171C5E3C-984A-594C-894A-9A39667A40D4}">
      <dsp:nvSpPr>
        <dsp:cNvPr id="0" name=""/>
        <dsp:cNvSpPr/>
      </dsp:nvSpPr>
      <dsp:spPr>
        <a:xfrm rot="19800000">
          <a:off x="2799121" y="1807932"/>
          <a:ext cx="371339" cy="48311"/>
        </a:xfrm>
        <a:custGeom>
          <a:avLst/>
          <a:gdLst/>
          <a:ahLst/>
          <a:cxnLst/>
          <a:rect l="0" t="0" r="0" b="0"/>
          <a:pathLst>
            <a:path>
              <a:moveTo>
                <a:pt x="0" y="24155"/>
              </a:moveTo>
              <a:lnTo>
                <a:pt x="371339" y="24155"/>
              </a:lnTo>
            </a:path>
          </a:pathLst>
        </a:custGeom>
        <a:noFill/>
        <a:ln w="12700" cap="flat" cmpd="sng" algn="ctr">
          <a:solidFill>
            <a:srgbClr val="FAFAFA"/>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Avenir Next" charset="0"/>
            <a:ea typeface="Avenir Next" charset="0"/>
            <a:cs typeface="Avenir Next" charset="0"/>
          </a:endParaRPr>
        </a:p>
      </dsp:txBody>
      <dsp:txXfrm>
        <a:off x="2975507" y="1822804"/>
        <a:ext cx="18566" cy="18566"/>
      </dsp:txXfrm>
    </dsp:sp>
    <dsp:sp modelId="{958F4D85-2EFD-D14B-B990-CFF2A5B2A4FC}">
      <dsp:nvSpPr>
        <dsp:cNvPr id="0" name=""/>
        <dsp:cNvSpPr/>
      </dsp:nvSpPr>
      <dsp:spPr>
        <a:xfrm>
          <a:off x="3063191" y="816757"/>
          <a:ext cx="1229994" cy="1229994"/>
        </a:xfrm>
        <a:prstGeom prst="ellipse">
          <a:avLst/>
        </a:prstGeom>
        <a:solidFill>
          <a:srgbClr val="FAFAFA"/>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rgbClr val="3F4A5A"/>
              </a:solidFill>
              <a:latin typeface="Avenir Next" charset="0"/>
              <a:ea typeface="Avenir Next" charset="0"/>
              <a:cs typeface="Avenir Next" charset="0"/>
            </a:rPr>
            <a:t>Finance</a:t>
          </a:r>
          <a:endParaRPr lang="en-US" sz="1400" kern="1200" dirty="0">
            <a:solidFill>
              <a:srgbClr val="3F4A5A"/>
            </a:solidFill>
            <a:latin typeface="Avenir Next" charset="0"/>
            <a:ea typeface="Avenir Next" charset="0"/>
            <a:cs typeface="Avenir Next" charset="0"/>
          </a:endParaRPr>
        </a:p>
      </dsp:txBody>
      <dsp:txXfrm>
        <a:off x="3243319" y="996885"/>
        <a:ext cx="869738" cy="869738"/>
      </dsp:txXfrm>
    </dsp:sp>
    <dsp:sp modelId="{DBF7D12A-1A47-1040-A813-6D758B2BC1AE}">
      <dsp:nvSpPr>
        <dsp:cNvPr id="0" name=""/>
        <dsp:cNvSpPr/>
      </dsp:nvSpPr>
      <dsp:spPr>
        <a:xfrm rot="1800000">
          <a:off x="2799121" y="2608600"/>
          <a:ext cx="371339" cy="48311"/>
        </a:xfrm>
        <a:custGeom>
          <a:avLst/>
          <a:gdLst/>
          <a:ahLst/>
          <a:cxnLst/>
          <a:rect l="0" t="0" r="0" b="0"/>
          <a:pathLst>
            <a:path>
              <a:moveTo>
                <a:pt x="0" y="24155"/>
              </a:moveTo>
              <a:lnTo>
                <a:pt x="371339" y="24155"/>
              </a:lnTo>
            </a:path>
          </a:pathLst>
        </a:custGeom>
        <a:noFill/>
        <a:ln w="12700" cap="flat" cmpd="sng" algn="ctr">
          <a:solidFill>
            <a:srgbClr val="FAFAFA"/>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Avenir Next" charset="0"/>
            <a:ea typeface="Avenir Next" charset="0"/>
            <a:cs typeface="Avenir Next" charset="0"/>
          </a:endParaRPr>
        </a:p>
      </dsp:txBody>
      <dsp:txXfrm>
        <a:off x="2975507" y="2623472"/>
        <a:ext cx="18566" cy="18566"/>
      </dsp:txXfrm>
    </dsp:sp>
    <dsp:sp modelId="{2B558745-1DD7-9649-9556-938BCC5CD1F6}">
      <dsp:nvSpPr>
        <dsp:cNvPr id="0" name=""/>
        <dsp:cNvSpPr/>
      </dsp:nvSpPr>
      <dsp:spPr>
        <a:xfrm>
          <a:off x="3063191" y="2418091"/>
          <a:ext cx="1229994" cy="1229994"/>
        </a:xfrm>
        <a:prstGeom prst="ellipse">
          <a:avLst/>
        </a:prstGeom>
        <a:solidFill>
          <a:srgbClr val="FAFAFA"/>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rgbClr val="3F4A5A"/>
              </a:solidFill>
              <a:latin typeface="Avenir Next" charset="0"/>
              <a:ea typeface="Avenir Next" charset="0"/>
              <a:cs typeface="Avenir Next" charset="0"/>
            </a:rPr>
            <a:t>Sales</a:t>
          </a:r>
          <a:endParaRPr lang="en-US" sz="1400" kern="1200" dirty="0">
            <a:solidFill>
              <a:srgbClr val="3F4A5A"/>
            </a:solidFill>
            <a:latin typeface="Avenir Next" charset="0"/>
            <a:ea typeface="Avenir Next" charset="0"/>
            <a:cs typeface="Avenir Next" charset="0"/>
          </a:endParaRPr>
        </a:p>
      </dsp:txBody>
      <dsp:txXfrm>
        <a:off x="3243319" y="2598219"/>
        <a:ext cx="869738" cy="869738"/>
      </dsp:txXfrm>
    </dsp:sp>
    <dsp:sp modelId="{47B4012E-86F7-204D-9928-2F0014A99F7A}">
      <dsp:nvSpPr>
        <dsp:cNvPr id="0" name=""/>
        <dsp:cNvSpPr/>
      </dsp:nvSpPr>
      <dsp:spPr>
        <a:xfrm rot="5400000">
          <a:off x="2105723" y="3008933"/>
          <a:ext cx="371339" cy="48311"/>
        </a:xfrm>
        <a:custGeom>
          <a:avLst/>
          <a:gdLst/>
          <a:ahLst/>
          <a:cxnLst/>
          <a:rect l="0" t="0" r="0" b="0"/>
          <a:pathLst>
            <a:path>
              <a:moveTo>
                <a:pt x="0" y="24155"/>
              </a:moveTo>
              <a:lnTo>
                <a:pt x="371339" y="24155"/>
              </a:lnTo>
            </a:path>
          </a:pathLst>
        </a:custGeom>
        <a:noFill/>
        <a:ln w="12700" cap="flat" cmpd="sng" algn="ctr">
          <a:solidFill>
            <a:srgbClr val="FAFAFA"/>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Avenir Next" charset="0"/>
            <a:ea typeface="Avenir Next" charset="0"/>
            <a:cs typeface="Avenir Next" charset="0"/>
          </a:endParaRPr>
        </a:p>
      </dsp:txBody>
      <dsp:txXfrm>
        <a:off x="2282109" y="3023805"/>
        <a:ext cx="18566" cy="18566"/>
      </dsp:txXfrm>
    </dsp:sp>
    <dsp:sp modelId="{7904D33D-E74F-8A49-A46A-38D12208FA70}">
      <dsp:nvSpPr>
        <dsp:cNvPr id="0" name=""/>
        <dsp:cNvSpPr/>
      </dsp:nvSpPr>
      <dsp:spPr>
        <a:xfrm>
          <a:off x="1676395" y="3218759"/>
          <a:ext cx="1229994" cy="1229994"/>
        </a:xfrm>
        <a:prstGeom prst="ellipse">
          <a:avLst/>
        </a:prstGeom>
        <a:solidFill>
          <a:srgbClr val="FAFAFA"/>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rgbClr val="3F4A5A"/>
              </a:solidFill>
              <a:latin typeface="Avenir Next" charset="0"/>
              <a:ea typeface="Avenir Next" charset="0"/>
              <a:cs typeface="Avenir Next" charset="0"/>
            </a:rPr>
            <a:t>Tech &amp; Product</a:t>
          </a:r>
          <a:endParaRPr lang="en-US" sz="1400" kern="1200" dirty="0">
            <a:solidFill>
              <a:srgbClr val="3F4A5A"/>
            </a:solidFill>
            <a:latin typeface="Avenir Next" charset="0"/>
            <a:ea typeface="Avenir Next" charset="0"/>
            <a:cs typeface="Avenir Next" charset="0"/>
          </a:endParaRPr>
        </a:p>
      </dsp:txBody>
      <dsp:txXfrm>
        <a:off x="1856523" y="3398887"/>
        <a:ext cx="869738" cy="869738"/>
      </dsp:txXfrm>
    </dsp:sp>
    <dsp:sp modelId="{B647357D-29B8-0B4E-85AE-1BACD518302C}">
      <dsp:nvSpPr>
        <dsp:cNvPr id="0" name=""/>
        <dsp:cNvSpPr/>
      </dsp:nvSpPr>
      <dsp:spPr>
        <a:xfrm rot="9000000">
          <a:off x="1412325" y="2608600"/>
          <a:ext cx="371339" cy="48311"/>
        </a:xfrm>
        <a:custGeom>
          <a:avLst/>
          <a:gdLst/>
          <a:ahLst/>
          <a:cxnLst/>
          <a:rect l="0" t="0" r="0" b="0"/>
          <a:pathLst>
            <a:path>
              <a:moveTo>
                <a:pt x="0" y="24155"/>
              </a:moveTo>
              <a:lnTo>
                <a:pt x="371339" y="24155"/>
              </a:lnTo>
            </a:path>
          </a:pathLst>
        </a:custGeom>
        <a:noFill/>
        <a:ln w="12700" cap="flat" cmpd="sng" algn="ctr">
          <a:solidFill>
            <a:srgbClr val="FAFAFA"/>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Avenir Next" charset="0"/>
            <a:ea typeface="Avenir Next" charset="0"/>
            <a:cs typeface="Avenir Next" charset="0"/>
          </a:endParaRPr>
        </a:p>
      </dsp:txBody>
      <dsp:txXfrm rot="10800000">
        <a:off x="1588711" y="2623472"/>
        <a:ext cx="18566" cy="18566"/>
      </dsp:txXfrm>
    </dsp:sp>
    <dsp:sp modelId="{37B4D543-B2B7-584F-A47E-DBD84515F1D7}">
      <dsp:nvSpPr>
        <dsp:cNvPr id="0" name=""/>
        <dsp:cNvSpPr/>
      </dsp:nvSpPr>
      <dsp:spPr>
        <a:xfrm>
          <a:off x="289599" y="2418091"/>
          <a:ext cx="1229994" cy="1229994"/>
        </a:xfrm>
        <a:prstGeom prst="ellipse">
          <a:avLst/>
        </a:prstGeom>
        <a:solidFill>
          <a:srgbClr val="FAFAFA"/>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rgbClr val="3F4A5A"/>
              </a:solidFill>
              <a:latin typeface="Avenir Next" charset="0"/>
              <a:ea typeface="Avenir Next" charset="0"/>
              <a:cs typeface="Avenir Next" charset="0"/>
            </a:rPr>
            <a:t>Marketing</a:t>
          </a:r>
          <a:endParaRPr lang="en-US" sz="1400" kern="1200" dirty="0">
            <a:solidFill>
              <a:srgbClr val="3F4A5A"/>
            </a:solidFill>
            <a:latin typeface="Avenir Next" charset="0"/>
            <a:ea typeface="Avenir Next" charset="0"/>
            <a:cs typeface="Avenir Next" charset="0"/>
          </a:endParaRPr>
        </a:p>
      </dsp:txBody>
      <dsp:txXfrm>
        <a:off x="469727" y="2598219"/>
        <a:ext cx="869738" cy="869738"/>
      </dsp:txXfrm>
    </dsp:sp>
    <dsp:sp modelId="{491DF1D4-0EB8-CA45-AD20-3784EDD8A39B}">
      <dsp:nvSpPr>
        <dsp:cNvPr id="0" name=""/>
        <dsp:cNvSpPr/>
      </dsp:nvSpPr>
      <dsp:spPr>
        <a:xfrm rot="12600000">
          <a:off x="1412325" y="1807932"/>
          <a:ext cx="371339" cy="48311"/>
        </a:xfrm>
        <a:custGeom>
          <a:avLst/>
          <a:gdLst/>
          <a:ahLst/>
          <a:cxnLst/>
          <a:rect l="0" t="0" r="0" b="0"/>
          <a:pathLst>
            <a:path>
              <a:moveTo>
                <a:pt x="0" y="24155"/>
              </a:moveTo>
              <a:lnTo>
                <a:pt x="371339" y="24155"/>
              </a:lnTo>
            </a:path>
          </a:pathLst>
        </a:custGeom>
        <a:noFill/>
        <a:ln w="12700" cap="flat" cmpd="sng" algn="ctr">
          <a:solidFill>
            <a:srgbClr val="FAFAFA"/>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Avenir Next" charset="0"/>
            <a:ea typeface="Avenir Next" charset="0"/>
            <a:cs typeface="Avenir Next" charset="0"/>
          </a:endParaRPr>
        </a:p>
      </dsp:txBody>
      <dsp:txXfrm rot="10800000">
        <a:off x="1588711" y="1822804"/>
        <a:ext cx="18566" cy="18566"/>
      </dsp:txXfrm>
    </dsp:sp>
    <dsp:sp modelId="{BA42FDEE-9F95-BB4B-B499-F454650D9C4E}">
      <dsp:nvSpPr>
        <dsp:cNvPr id="0" name=""/>
        <dsp:cNvSpPr/>
      </dsp:nvSpPr>
      <dsp:spPr>
        <a:xfrm>
          <a:off x="289599" y="816757"/>
          <a:ext cx="1229994" cy="1229994"/>
        </a:xfrm>
        <a:prstGeom prst="ellipse">
          <a:avLst/>
        </a:prstGeom>
        <a:solidFill>
          <a:srgbClr val="FAFAFA"/>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rgbClr val="3F4A5A"/>
              </a:solidFill>
              <a:latin typeface="Avenir Next" charset="0"/>
              <a:ea typeface="Avenir Next" charset="0"/>
              <a:cs typeface="Avenir Next" charset="0"/>
            </a:rPr>
            <a:t>Support</a:t>
          </a:r>
          <a:endParaRPr lang="en-US" sz="1400" kern="1200" dirty="0">
            <a:solidFill>
              <a:srgbClr val="3F4A5A"/>
            </a:solidFill>
            <a:latin typeface="Avenir Next" charset="0"/>
            <a:ea typeface="Avenir Next" charset="0"/>
            <a:cs typeface="Avenir Next" charset="0"/>
          </a:endParaRPr>
        </a:p>
      </dsp:txBody>
      <dsp:txXfrm>
        <a:off x="469727" y="996885"/>
        <a:ext cx="869738" cy="8697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F6270-44A9-C148-8DED-1FAF41140714}">
      <dsp:nvSpPr>
        <dsp:cNvPr id="0" name=""/>
        <dsp:cNvSpPr/>
      </dsp:nvSpPr>
      <dsp:spPr>
        <a:xfrm>
          <a:off x="2439" y="395298"/>
          <a:ext cx="1161028" cy="79994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5787" r="15787"/>
          </a:stretch>
        </a:blipFill>
        <a:ln>
          <a:noFill/>
        </a:ln>
        <a:effectLst/>
      </dsp:spPr>
      <dsp:style>
        <a:lnRef idx="0">
          <a:scrgbClr r="0" g="0" b="0"/>
        </a:lnRef>
        <a:fillRef idx="3">
          <a:scrgbClr r="0" g="0" b="0"/>
        </a:fillRef>
        <a:effectRef idx="2">
          <a:scrgbClr r="0" g="0" b="0"/>
        </a:effectRef>
        <a:fontRef idx="minor">
          <a:schemeClr val="lt1"/>
        </a:fontRef>
      </dsp:style>
    </dsp:sp>
    <dsp:sp modelId="{6882B078-4FDC-484F-AA5A-947A9548155F}">
      <dsp:nvSpPr>
        <dsp:cNvPr id="0" name=""/>
        <dsp:cNvSpPr/>
      </dsp:nvSpPr>
      <dsp:spPr>
        <a:xfrm>
          <a:off x="2439" y="1195247"/>
          <a:ext cx="1161028" cy="430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lvl="0" algn="ctr" defTabSz="400050">
            <a:lnSpc>
              <a:spcPct val="90000"/>
            </a:lnSpc>
            <a:spcBef>
              <a:spcPct val="0"/>
            </a:spcBef>
            <a:spcAft>
              <a:spcPct val="35000"/>
            </a:spcAft>
          </a:pPr>
          <a:r>
            <a:rPr lang="en-US" sz="900" kern="1200" smtClean="0">
              <a:latin typeface="Avenir Next" charset="0"/>
              <a:ea typeface="Avenir Next" charset="0"/>
              <a:cs typeface="Avenir Next" charset="0"/>
            </a:rPr>
            <a:t> Government</a:t>
          </a:r>
          <a:endParaRPr lang="en-US" sz="900" kern="1200" dirty="0">
            <a:latin typeface="Avenir Next" charset="0"/>
            <a:ea typeface="Avenir Next" charset="0"/>
            <a:cs typeface="Avenir Next" charset="0"/>
          </a:endParaRPr>
        </a:p>
      </dsp:txBody>
      <dsp:txXfrm>
        <a:off x="2439" y="1195247"/>
        <a:ext cx="1161028" cy="430741"/>
      </dsp:txXfrm>
    </dsp:sp>
    <dsp:sp modelId="{71D07C51-41A5-E541-8E4C-CF9BAB6DA1D2}">
      <dsp:nvSpPr>
        <dsp:cNvPr id="0" name=""/>
        <dsp:cNvSpPr/>
      </dsp:nvSpPr>
      <dsp:spPr>
        <a:xfrm>
          <a:off x="1279620" y="395298"/>
          <a:ext cx="1161028" cy="799948"/>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468" r="4468"/>
          </a:stretch>
        </a:blipFill>
        <a:ln>
          <a:noFill/>
        </a:ln>
        <a:effectLst/>
      </dsp:spPr>
      <dsp:style>
        <a:lnRef idx="0">
          <a:scrgbClr r="0" g="0" b="0"/>
        </a:lnRef>
        <a:fillRef idx="3">
          <a:scrgbClr r="0" g="0" b="0"/>
        </a:fillRef>
        <a:effectRef idx="2">
          <a:scrgbClr r="0" g="0" b="0"/>
        </a:effectRef>
        <a:fontRef idx="minor">
          <a:schemeClr val="lt1"/>
        </a:fontRef>
      </dsp:style>
    </dsp:sp>
    <dsp:sp modelId="{B89A9CBC-36C2-A541-ABF5-2AD87E1A84CB}">
      <dsp:nvSpPr>
        <dsp:cNvPr id="0" name=""/>
        <dsp:cNvSpPr/>
      </dsp:nvSpPr>
      <dsp:spPr>
        <a:xfrm>
          <a:off x="1279620" y="1195247"/>
          <a:ext cx="1161028" cy="430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lvl="0" algn="ctr" defTabSz="400050">
            <a:lnSpc>
              <a:spcPct val="90000"/>
            </a:lnSpc>
            <a:spcBef>
              <a:spcPct val="0"/>
            </a:spcBef>
            <a:spcAft>
              <a:spcPct val="35000"/>
            </a:spcAft>
          </a:pPr>
          <a:r>
            <a:rPr lang="en-US" sz="900" kern="1200" dirty="0" smtClean="0">
              <a:latin typeface="Avenir Next" charset="0"/>
              <a:ea typeface="Avenir Next" charset="0"/>
              <a:cs typeface="Avenir Next" charset="0"/>
            </a:rPr>
            <a:t>Retail</a:t>
          </a:r>
          <a:endParaRPr lang="en-US" sz="900" kern="1200" dirty="0">
            <a:latin typeface="Avenir Next" charset="0"/>
            <a:ea typeface="Avenir Next" charset="0"/>
            <a:cs typeface="Avenir Next" charset="0"/>
          </a:endParaRPr>
        </a:p>
      </dsp:txBody>
      <dsp:txXfrm>
        <a:off x="1279620" y="1195247"/>
        <a:ext cx="1161028" cy="430741"/>
      </dsp:txXfrm>
    </dsp:sp>
    <dsp:sp modelId="{3855C13E-DD93-774A-A49A-6AB3591A37B6}">
      <dsp:nvSpPr>
        <dsp:cNvPr id="0" name=""/>
        <dsp:cNvSpPr/>
      </dsp:nvSpPr>
      <dsp:spPr>
        <a:xfrm>
          <a:off x="2556800" y="395298"/>
          <a:ext cx="1161028" cy="799948"/>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5550" r="15550"/>
          </a:stretch>
        </a:blipFill>
        <a:ln>
          <a:noFill/>
        </a:ln>
        <a:effectLst/>
      </dsp:spPr>
      <dsp:style>
        <a:lnRef idx="0">
          <a:scrgbClr r="0" g="0" b="0"/>
        </a:lnRef>
        <a:fillRef idx="3">
          <a:scrgbClr r="0" g="0" b="0"/>
        </a:fillRef>
        <a:effectRef idx="2">
          <a:scrgbClr r="0" g="0" b="0"/>
        </a:effectRef>
        <a:fontRef idx="minor">
          <a:schemeClr val="lt1"/>
        </a:fontRef>
      </dsp:style>
    </dsp:sp>
    <dsp:sp modelId="{F267B1A8-748B-B644-8FF6-F05A6086898F}">
      <dsp:nvSpPr>
        <dsp:cNvPr id="0" name=""/>
        <dsp:cNvSpPr/>
      </dsp:nvSpPr>
      <dsp:spPr>
        <a:xfrm>
          <a:off x="2556800" y="1195247"/>
          <a:ext cx="1161028" cy="430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lvl="0" algn="ctr" defTabSz="400050">
            <a:lnSpc>
              <a:spcPct val="90000"/>
            </a:lnSpc>
            <a:spcBef>
              <a:spcPct val="0"/>
            </a:spcBef>
            <a:spcAft>
              <a:spcPct val="35000"/>
            </a:spcAft>
          </a:pPr>
          <a:r>
            <a:rPr lang="en-US" sz="900" kern="1200" dirty="0" smtClean="0">
              <a:latin typeface="Avenir Next" charset="0"/>
              <a:ea typeface="Avenir Next" charset="0"/>
              <a:cs typeface="Avenir Next" charset="0"/>
            </a:rPr>
            <a:t>Technology</a:t>
          </a:r>
          <a:endParaRPr lang="en-US" sz="900" kern="1200" dirty="0">
            <a:latin typeface="Avenir Next" charset="0"/>
            <a:ea typeface="Avenir Next" charset="0"/>
            <a:cs typeface="Avenir Next" charset="0"/>
          </a:endParaRPr>
        </a:p>
      </dsp:txBody>
      <dsp:txXfrm>
        <a:off x="2556800" y="1195247"/>
        <a:ext cx="1161028" cy="430741"/>
      </dsp:txXfrm>
    </dsp:sp>
    <dsp:sp modelId="{154966E9-3379-F947-9A53-D3EAA170AAD5}">
      <dsp:nvSpPr>
        <dsp:cNvPr id="0" name=""/>
        <dsp:cNvSpPr/>
      </dsp:nvSpPr>
      <dsp:spPr>
        <a:xfrm>
          <a:off x="3833981" y="395298"/>
          <a:ext cx="1161028" cy="799948"/>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5192" r="5192"/>
          </a:stretch>
        </a:blipFill>
        <a:ln>
          <a:noFill/>
        </a:ln>
        <a:effectLst/>
      </dsp:spPr>
      <dsp:style>
        <a:lnRef idx="0">
          <a:scrgbClr r="0" g="0" b="0"/>
        </a:lnRef>
        <a:fillRef idx="3">
          <a:scrgbClr r="0" g="0" b="0"/>
        </a:fillRef>
        <a:effectRef idx="2">
          <a:scrgbClr r="0" g="0" b="0"/>
        </a:effectRef>
        <a:fontRef idx="minor">
          <a:schemeClr val="lt1"/>
        </a:fontRef>
      </dsp:style>
    </dsp:sp>
    <dsp:sp modelId="{E3F847EF-67EE-BD40-9B41-0F865E1257E2}">
      <dsp:nvSpPr>
        <dsp:cNvPr id="0" name=""/>
        <dsp:cNvSpPr/>
      </dsp:nvSpPr>
      <dsp:spPr>
        <a:xfrm>
          <a:off x="3833981" y="1195247"/>
          <a:ext cx="1161028" cy="430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lvl="0" algn="ctr" defTabSz="400050">
            <a:lnSpc>
              <a:spcPct val="90000"/>
            </a:lnSpc>
            <a:spcBef>
              <a:spcPct val="0"/>
            </a:spcBef>
            <a:spcAft>
              <a:spcPct val="35000"/>
            </a:spcAft>
          </a:pPr>
          <a:r>
            <a:rPr lang="en-US" sz="900" kern="1200" dirty="0" smtClean="0">
              <a:latin typeface="Avenir Next" charset="0"/>
              <a:ea typeface="Avenir Next" charset="0"/>
              <a:cs typeface="Avenir Next" charset="0"/>
            </a:rPr>
            <a:t>Automotive</a:t>
          </a:r>
          <a:endParaRPr lang="en-US" sz="900" kern="1200" dirty="0">
            <a:latin typeface="Avenir Next" charset="0"/>
            <a:ea typeface="Avenir Next" charset="0"/>
            <a:cs typeface="Avenir Next" charset="0"/>
          </a:endParaRPr>
        </a:p>
      </dsp:txBody>
      <dsp:txXfrm>
        <a:off x="3833981" y="1195247"/>
        <a:ext cx="1161028" cy="430741"/>
      </dsp:txXfrm>
    </dsp:sp>
    <dsp:sp modelId="{CF56B4D2-69C8-E748-97B7-F1351291952D}">
      <dsp:nvSpPr>
        <dsp:cNvPr id="0" name=""/>
        <dsp:cNvSpPr/>
      </dsp:nvSpPr>
      <dsp:spPr>
        <a:xfrm>
          <a:off x="2439" y="1742092"/>
          <a:ext cx="1161028" cy="799948"/>
        </a:xfrm>
        <a:prstGeom prst="round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19336" r="19336"/>
          </a:stretch>
        </a:blipFill>
        <a:ln>
          <a:noFill/>
        </a:ln>
        <a:effectLst/>
      </dsp:spPr>
      <dsp:style>
        <a:lnRef idx="0">
          <a:scrgbClr r="0" g="0" b="0"/>
        </a:lnRef>
        <a:fillRef idx="3">
          <a:scrgbClr r="0" g="0" b="0"/>
        </a:fillRef>
        <a:effectRef idx="2">
          <a:scrgbClr r="0" g="0" b="0"/>
        </a:effectRef>
        <a:fontRef idx="minor">
          <a:schemeClr val="lt1"/>
        </a:fontRef>
      </dsp:style>
    </dsp:sp>
    <dsp:sp modelId="{00503A27-9DCB-CF48-8B57-572D9A754C95}">
      <dsp:nvSpPr>
        <dsp:cNvPr id="0" name=""/>
        <dsp:cNvSpPr/>
      </dsp:nvSpPr>
      <dsp:spPr>
        <a:xfrm>
          <a:off x="2439" y="2542041"/>
          <a:ext cx="1161028" cy="430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lvl="0" algn="ctr" defTabSz="400050">
            <a:lnSpc>
              <a:spcPct val="90000"/>
            </a:lnSpc>
            <a:spcBef>
              <a:spcPct val="0"/>
            </a:spcBef>
            <a:spcAft>
              <a:spcPct val="35000"/>
            </a:spcAft>
          </a:pPr>
          <a:r>
            <a:rPr lang="en-US" sz="900" kern="1200" dirty="0" smtClean="0">
              <a:latin typeface="Avenir Next" charset="0"/>
              <a:ea typeface="Avenir Next" charset="0"/>
              <a:cs typeface="Avenir Next" charset="0"/>
            </a:rPr>
            <a:t>Consumer Goods</a:t>
          </a:r>
          <a:endParaRPr lang="en-US" sz="900" kern="1200" dirty="0">
            <a:latin typeface="Avenir Next" charset="0"/>
            <a:ea typeface="Avenir Next" charset="0"/>
            <a:cs typeface="Avenir Next" charset="0"/>
          </a:endParaRPr>
        </a:p>
      </dsp:txBody>
      <dsp:txXfrm>
        <a:off x="2439" y="2542041"/>
        <a:ext cx="1161028" cy="430741"/>
      </dsp:txXfrm>
    </dsp:sp>
    <dsp:sp modelId="{F53F658C-301B-B84E-BCA3-39BC81358E93}">
      <dsp:nvSpPr>
        <dsp:cNvPr id="0" name=""/>
        <dsp:cNvSpPr/>
      </dsp:nvSpPr>
      <dsp:spPr>
        <a:xfrm>
          <a:off x="1279620" y="1742092"/>
          <a:ext cx="1161028" cy="799948"/>
        </a:xfrm>
        <a:prstGeom prst="round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685" r="4685"/>
          </a:stretch>
        </a:blipFill>
        <a:ln>
          <a:noFill/>
        </a:ln>
        <a:effectLst/>
      </dsp:spPr>
      <dsp:style>
        <a:lnRef idx="0">
          <a:scrgbClr r="0" g="0" b="0"/>
        </a:lnRef>
        <a:fillRef idx="3">
          <a:scrgbClr r="0" g="0" b="0"/>
        </a:fillRef>
        <a:effectRef idx="2">
          <a:scrgbClr r="0" g="0" b="0"/>
        </a:effectRef>
        <a:fontRef idx="minor">
          <a:schemeClr val="lt1"/>
        </a:fontRef>
      </dsp:style>
    </dsp:sp>
    <dsp:sp modelId="{CDD23401-A714-5046-8B73-5C2B3253C3B6}">
      <dsp:nvSpPr>
        <dsp:cNvPr id="0" name=""/>
        <dsp:cNvSpPr/>
      </dsp:nvSpPr>
      <dsp:spPr>
        <a:xfrm>
          <a:off x="1279620" y="2542041"/>
          <a:ext cx="1161028" cy="430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lvl="0" algn="ctr" defTabSz="400050">
            <a:lnSpc>
              <a:spcPct val="90000"/>
            </a:lnSpc>
            <a:spcBef>
              <a:spcPct val="0"/>
            </a:spcBef>
            <a:spcAft>
              <a:spcPct val="35000"/>
            </a:spcAft>
          </a:pPr>
          <a:r>
            <a:rPr lang="en-US" sz="900" kern="1200" dirty="0" smtClean="0">
              <a:latin typeface="Avenir Next" charset="0"/>
              <a:ea typeface="Avenir Next" charset="0"/>
              <a:cs typeface="Avenir Next" charset="0"/>
            </a:rPr>
            <a:t>Media</a:t>
          </a:r>
          <a:endParaRPr lang="en-US" sz="900" kern="1200" dirty="0">
            <a:latin typeface="Avenir Next" charset="0"/>
            <a:ea typeface="Avenir Next" charset="0"/>
            <a:cs typeface="Avenir Next" charset="0"/>
          </a:endParaRPr>
        </a:p>
      </dsp:txBody>
      <dsp:txXfrm>
        <a:off x="1279620" y="2542041"/>
        <a:ext cx="1161028" cy="430741"/>
      </dsp:txXfrm>
    </dsp:sp>
    <dsp:sp modelId="{6A1E7671-0BA5-9140-9411-277DFEEC48D8}">
      <dsp:nvSpPr>
        <dsp:cNvPr id="0" name=""/>
        <dsp:cNvSpPr/>
      </dsp:nvSpPr>
      <dsp:spPr>
        <a:xfrm>
          <a:off x="2556800" y="1742092"/>
          <a:ext cx="1161028" cy="799948"/>
        </a:xfrm>
        <a:prstGeom prst="round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30331" r="30331"/>
          </a:stretch>
        </a:blipFill>
        <a:ln>
          <a:noFill/>
        </a:ln>
        <a:effectLst/>
      </dsp:spPr>
      <dsp:style>
        <a:lnRef idx="0">
          <a:scrgbClr r="0" g="0" b="0"/>
        </a:lnRef>
        <a:fillRef idx="3">
          <a:scrgbClr r="0" g="0" b="0"/>
        </a:fillRef>
        <a:effectRef idx="2">
          <a:scrgbClr r="0" g="0" b="0"/>
        </a:effectRef>
        <a:fontRef idx="minor">
          <a:schemeClr val="lt1"/>
        </a:fontRef>
      </dsp:style>
    </dsp:sp>
    <dsp:sp modelId="{EBD2E9AE-8B17-4944-9723-8572768F7A3A}">
      <dsp:nvSpPr>
        <dsp:cNvPr id="0" name=""/>
        <dsp:cNvSpPr/>
      </dsp:nvSpPr>
      <dsp:spPr>
        <a:xfrm>
          <a:off x="2556800" y="2542041"/>
          <a:ext cx="1161028" cy="430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lvl="0" algn="ctr" defTabSz="400050">
            <a:lnSpc>
              <a:spcPct val="90000"/>
            </a:lnSpc>
            <a:spcBef>
              <a:spcPct val="0"/>
            </a:spcBef>
            <a:spcAft>
              <a:spcPct val="35000"/>
            </a:spcAft>
          </a:pPr>
          <a:r>
            <a:rPr lang="en-US" sz="900" kern="1200" dirty="0" smtClean="0">
              <a:latin typeface="Avenir Next" charset="0"/>
              <a:ea typeface="Avenir Next" charset="0"/>
              <a:cs typeface="Avenir Next" charset="0"/>
            </a:rPr>
            <a:t>Communications</a:t>
          </a:r>
          <a:endParaRPr lang="en-US" sz="900" kern="1200" dirty="0">
            <a:latin typeface="Avenir Next" charset="0"/>
            <a:ea typeface="Avenir Next" charset="0"/>
            <a:cs typeface="Avenir Next" charset="0"/>
          </a:endParaRPr>
        </a:p>
      </dsp:txBody>
      <dsp:txXfrm>
        <a:off x="2556800" y="2542041"/>
        <a:ext cx="1161028" cy="430741"/>
      </dsp:txXfrm>
    </dsp:sp>
    <dsp:sp modelId="{64212301-45E5-9E4A-8208-54C1185A4C60}">
      <dsp:nvSpPr>
        <dsp:cNvPr id="0" name=""/>
        <dsp:cNvSpPr/>
      </dsp:nvSpPr>
      <dsp:spPr>
        <a:xfrm>
          <a:off x="3833981" y="1742092"/>
          <a:ext cx="1161028" cy="799948"/>
        </a:xfrm>
        <a:prstGeom prst="round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9783" r="9783"/>
          </a:stretch>
        </a:blipFill>
        <a:ln>
          <a:noFill/>
        </a:ln>
        <a:effectLst/>
      </dsp:spPr>
      <dsp:style>
        <a:lnRef idx="0">
          <a:scrgbClr r="0" g="0" b="0"/>
        </a:lnRef>
        <a:fillRef idx="3">
          <a:scrgbClr r="0" g="0" b="0"/>
        </a:fillRef>
        <a:effectRef idx="2">
          <a:scrgbClr r="0" g="0" b="0"/>
        </a:effectRef>
        <a:fontRef idx="minor">
          <a:schemeClr val="lt1"/>
        </a:fontRef>
      </dsp:style>
    </dsp:sp>
    <dsp:sp modelId="{5EAEFE6C-B0BD-9642-AE2F-4D6A7BBCE419}">
      <dsp:nvSpPr>
        <dsp:cNvPr id="0" name=""/>
        <dsp:cNvSpPr/>
      </dsp:nvSpPr>
      <dsp:spPr>
        <a:xfrm>
          <a:off x="3833981" y="2542041"/>
          <a:ext cx="1161028" cy="430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lvl="0" algn="ctr" defTabSz="400050">
            <a:lnSpc>
              <a:spcPct val="90000"/>
            </a:lnSpc>
            <a:spcBef>
              <a:spcPct val="0"/>
            </a:spcBef>
            <a:spcAft>
              <a:spcPct val="35000"/>
            </a:spcAft>
          </a:pPr>
          <a:r>
            <a:rPr lang="en-US" sz="900" kern="1200" dirty="0" smtClean="0">
              <a:latin typeface="Avenir Next" charset="0"/>
              <a:ea typeface="Avenir Next" charset="0"/>
              <a:cs typeface="Avenir Next" charset="0"/>
            </a:rPr>
            <a:t>Life Sciences</a:t>
          </a:r>
        </a:p>
        <a:p>
          <a:pPr lvl="0" algn="ctr" defTabSz="400050">
            <a:lnSpc>
              <a:spcPct val="90000"/>
            </a:lnSpc>
            <a:spcBef>
              <a:spcPct val="0"/>
            </a:spcBef>
            <a:spcAft>
              <a:spcPct val="35000"/>
            </a:spcAft>
          </a:pPr>
          <a:r>
            <a:rPr lang="en-US" sz="900" kern="1200" dirty="0" smtClean="0">
              <a:latin typeface="Avenir Next" charset="0"/>
              <a:ea typeface="Avenir Next" charset="0"/>
              <a:cs typeface="Avenir Next" charset="0"/>
            </a:rPr>
            <a:t>&amp; Healthcare</a:t>
          </a:r>
          <a:endParaRPr lang="en-US" sz="900" kern="1200" dirty="0">
            <a:latin typeface="Avenir Next" charset="0"/>
            <a:ea typeface="Avenir Next" charset="0"/>
            <a:cs typeface="Avenir Next" charset="0"/>
          </a:endParaRPr>
        </a:p>
      </dsp:txBody>
      <dsp:txXfrm>
        <a:off x="3833981" y="2542041"/>
        <a:ext cx="1161028" cy="430741"/>
      </dsp:txXfrm>
    </dsp:sp>
    <dsp:sp modelId="{FDFDCC7E-6EDB-8742-9956-5BA384F382EF}">
      <dsp:nvSpPr>
        <dsp:cNvPr id="0" name=""/>
        <dsp:cNvSpPr/>
      </dsp:nvSpPr>
      <dsp:spPr>
        <a:xfrm>
          <a:off x="2439" y="3088885"/>
          <a:ext cx="1161028" cy="799948"/>
        </a:xfrm>
        <a:prstGeom prst="roundRect">
          <a:avLst/>
        </a:prstGeom>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5999" r="5999"/>
          </a:stretch>
        </a:blipFill>
        <a:ln>
          <a:noFill/>
        </a:ln>
        <a:effectLst/>
      </dsp:spPr>
      <dsp:style>
        <a:lnRef idx="0">
          <a:scrgbClr r="0" g="0" b="0"/>
        </a:lnRef>
        <a:fillRef idx="3">
          <a:scrgbClr r="0" g="0" b="0"/>
        </a:fillRef>
        <a:effectRef idx="2">
          <a:scrgbClr r="0" g="0" b="0"/>
        </a:effectRef>
        <a:fontRef idx="minor">
          <a:schemeClr val="lt1"/>
        </a:fontRef>
      </dsp:style>
    </dsp:sp>
    <dsp:sp modelId="{EDAF43E0-7487-3142-AA7E-57C3579C0844}">
      <dsp:nvSpPr>
        <dsp:cNvPr id="0" name=""/>
        <dsp:cNvSpPr/>
      </dsp:nvSpPr>
      <dsp:spPr>
        <a:xfrm>
          <a:off x="2439" y="3888834"/>
          <a:ext cx="1161028" cy="430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lvl="0" algn="ctr" defTabSz="400050">
            <a:lnSpc>
              <a:spcPct val="90000"/>
            </a:lnSpc>
            <a:spcBef>
              <a:spcPct val="0"/>
            </a:spcBef>
            <a:spcAft>
              <a:spcPct val="35000"/>
            </a:spcAft>
          </a:pPr>
          <a:r>
            <a:rPr lang="en-US" sz="900" kern="1200" dirty="0" smtClean="0">
              <a:latin typeface="Avenir Next" charset="0"/>
              <a:ea typeface="Avenir Next" charset="0"/>
              <a:cs typeface="Avenir Next" charset="0"/>
            </a:rPr>
            <a:t>Gaming</a:t>
          </a:r>
          <a:endParaRPr lang="en-US" sz="900" kern="1200" dirty="0">
            <a:latin typeface="Avenir Next" charset="0"/>
            <a:ea typeface="Avenir Next" charset="0"/>
            <a:cs typeface="Avenir Next" charset="0"/>
          </a:endParaRPr>
        </a:p>
      </dsp:txBody>
      <dsp:txXfrm>
        <a:off x="2439" y="3888834"/>
        <a:ext cx="1161028" cy="430741"/>
      </dsp:txXfrm>
    </dsp:sp>
    <dsp:sp modelId="{C8151764-5DDE-A04C-A649-C344C7D7723E}">
      <dsp:nvSpPr>
        <dsp:cNvPr id="0" name=""/>
        <dsp:cNvSpPr/>
      </dsp:nvSpPr>
      <dsp:spPr>
        <a:xfrm>
          <a:off x="1279620" y="3088885"/>
          <a:ext cx="1161028" cy="799948"/>
        </a:xfrm>
        <a:prstGeom prst="roundRect">
          <a:avLst/>
        </a:prstGeom>
        <a:blipFill dpi="0" rotWithShape="1">
          <a:blip xmlns:r="http://schemas.openxmlformats.org/officeDocument/2006/relationships" r:embed="rId10">
            <a:extLst>
              <a:ext uri="{28A0092B-C50C-407E-A947-70E740481C1C}">
                <a14:useLocalDpi xmlns:a14="http://schemas.microsoft.com/office/drawing/2010/main" val="0"/>
              </a:ext>
            </a:extLst>
          </a:blip>
          <a:srcRect/>
          <a:stretch>
            <a:fillRect l="15550" r="15550"/>
          </a:stretch>
        </a:blipFill>
        <a:ln>
          <a:noFill/>
        </a:ln>
        <a:effectLst/>
      </dsp:spPr>
      <dsp:style>
        <a:lnRef idx="0">
          <a:scrgbClr r="0" g="0" b="0"/>
        </a:lnRef>
        <a:fillRef idx="3">
          <a:scrgbClr r="0" g="0" b="0"/>
        </a:fillRef>
        <a:effectRef idx="2">
          <a:scrgbClr r="0" g="0" b="0"/>
        </a:effectRef>
        <a:fontRef idx="minor">
          <a:schemeClr val="lt1"/>
        </a:fontRef>
      </dsp:style>
    </dsp:sp>
    <dsp:sp modelId="{D4779A7F-6881-DC49-A871-ACCAEB97D686}">
      <dsp:nvSpPr>
        <dsp:cNvPr id="0" name=""/>
        <dsp:cNvSpPr/>
      </dsp:nvSpPr>
      <dsp:spPr>
        <a:xfrm>
          <a:off x="1279620" y="3888834"/>
          <a:ext cx="1161028" cy="430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lvl="0" algn="ctr" defTabSz="400050">
            <a:lnSpc>
              <a:spcPct val="90000"/>
            </a:lnSpc>
            <a:spcBef>
              <a:spcPct val="0"/>
            </a:spcBef>
            <a:spcAft>
              <a:spcPct val="35000"/>
            </a:spcAft>
          </a:pPr>
          <a:r>
            <a:rPr lang="en-US" sz="900" kern="1200" dirty="0" smtClean="0">
              <a:latin typeface="Avenir Next" charset="0"/>
              <a:ea typeface="Avenir Next" charset="0"/>
              <a:cs typeface="Avenir Next" charset="0"/>
            </a:rPr>
            <a:t>Travel</a:t>
          </a:r>
          <a:endParaRPr lang="en-US" sz="900" kern="1200" dirty="0">
            <a:latin typeface="Avenir Next" charset="0"/>
            <a:ea typeface="Avenir Next" charset="0"/>
            <a:cs typeface="Avenir Next" charset="0"/>
          </a:endParaRPr>
        </a:p>
      </dsp:txBody>
      <dsp:txXfrm>
        <a:off x="1279620" y="3888834"/>
        <a:ext cx="1161028" cy="430741"/>
      </dsp:txXfrm>
    </dsp:sp>
    <dsp:sp modelId="{E03EF1E0-E56E-854C-9435-819293C5AE88}">
      <dsp:nvSpPr>
        <dsp:cNvPr id="0" name=""/>
        <dsp:cNvSpPr/>
      </dsp:nvSpPr>
      <dsp:spPr>
        <a:xfrm>
          <a:off x="2556800" y="3088885"/>
          <a:ext cx="1161028" cy="799948"/>
        </a:xfrm>
        <a:prstGeom prst="roundRect">
          <a:avLst/>
        </a:prstGeom>
        <a:blipFill dpi="0" rotWithShape="1">
          <a:blip xmlns:r="http://schemas.openxmlformats.org/officeDocument/2006/relationships" r:embed="rId11">
            <a:extLst>
              <a:ext uri="{28A0092B-C50C-407E-A947-70E740481C1C}">
                <a14:useLocalDpi xmlns:a14="http://schemas.microsoft.com/office/drawing/2010/main" val="0"/>
              </a:ext>
            </a:extLst>
          </a:blip>
          <a:srcRect/>
          <a:stretch>
            <a:fillRect l="19069" r="19069"/>
          </a:stretch>
        </a:blipFill>
        <a:ln>
          <a:noFill/>
        </a:ln>
        <a:effectLst/>
      </dsp:spPr>
      <dsp:style>
        <a:lnRef idx="0">
          <a:scrgbClr r="0" g="0" b="0"/>
        </a:lnRef>
        <a:fillRef idx="3">
          <a:scrgbClr r="0" g="0" b="0"/>
        </a:fillRef>
        <a:effectRef idx="2">
          <a:scrgbClr r="0" g="0" b="0"/>
        </a:effectRef>
        <a:fontRef idx="minor">
          <a:schemeClr val="lt1"/>
        </a:fontRef>
      </dsp:style>
    </dsp:sp>
    <dsp:sp modelId="{EEE075D9-15A1-8F4D-9644-585B7D277F4F}">
      <dsp:nvSpPr>
        <dsp:cNvPr id="0" name=""/>
        <dsp:cNvSpPr/>
      </dsp:nvSpPr>
      <dsp:spPr>
        <a:xfrm>
          <a:off x="2556800" y="3888834"/>
          <a:ext cx="1161028" cy="430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lvl="0" algn="ctr" defTabSz="400050">
            <a:lnSpc>
              <a:spcPct val="90000"/>
            </a:lnSpc>
            <a:spcBef>
              <a:spcPct val="0"/>
            </a:spcBef>
            <a:spcAft>
              <a:spcPct val="35000"/>
            </a:spcAft>
          </a:pPr>
          <a:r>
            <a:rPr lang="en-US" sz="900" kern="1200" dirty="0" smtClean="0">
              <a:latin typeface="Avenir Next" charset="0"/>
              <a:ea typeface="Avenir Next" charset="0"/>
              <a:cs typeface="Avenir Next" charset="0"/>
            </a:rPr>
            <a:t>Energy</a:t>
          </a:r>
          <a:endParaRPr lang="en-US" sz="900" kern="1200" dirty="0">
            <a:latin typeface="Avenir Next" charset="0"/>
            <a:ea typeface="Avenir Next" charset="0"/>
            <a:cs typeface="Avenir Next" charset="0"/>
          </a:endParaRPr>
        </a:p>
      </dsp:txBody>
      <dsp:txXfrm>
        <a:off x="2556800" y="3888834"/>
        <a:ext cx="1161028" cy="430741"/>
      </dsp:txXfrm>
    </dsp:sp>
    <dsp:sp modelId="{856A0B12-DEF6-EA42-B1A1-5C9021EED107}">
      <dsp:nvSpPr>
        <dsp:cNvPr id="0" name=""/>
        <dsp:cNvSpPr/>
      </dsp:nvSpPr>
      <dsp:spPr>
        <a:xfrm>
          <a:off x="3833981" y="3088885"/>
          <a:ext cx="1161028" cy="799948"/>
        </a:xfrm>
        <a:prstGeom prst="roundRect">
          <a:avLst/>
        </a:prstGeom>
        <a:blipFill dpi="0" rotWithShape="1">
          <a:blip xmlns:r="http://schemas.openxmlformats.org/officeDocument/2006/relationships" r:embed="rId12">
            <a:extLst>
              <a:ext uri="{28A0092B-C50C-407E-A947-70E740481C1C}">
                <a14:useLocalDpi xmlns:a14="http://schemas.microsoft.com/office/drawing/2010/main" val="0"/>
              </a:ext>
            </a:extLst>
          </a:blip>
          <a:srcRect/>
          <a:stretch>
            <a:fillRect l="15638" r="15638"/>
          </a:stretch>
        </a:blipFill>
        <a:ln>
          <a:noFill/>
        </a:ln>
        <a:effectLst/>
      </dsp:spPr>
      <dsp:style>
        <a:lnRef idx="0">
          <a:scrgbClr r="0" g="0" b="0"/>
        </a:lnRef>
        <a:fillRef idx="3">
          <a:scrgbClr r="0" g="0" b="0"/>
        </a:fillRef>
        <a:effectRef idx="2">
          <a:scrgbClr r="0" g="0" b="0"/>
        </a:effectRef>
        <a:fontRef idx="minor">
          <a:schemeClr val="lt1"/>
        </a:fontRef>
      </dsp:style>
    </dsp:sp>
    <dsp:sp modelId="{CFCC4226-6406-8944-A89E-FB74E36E11D4}">
      <dsp:nvSpPr>
        <dsp:cNvPr id="0" name=""/>
        <dsp:cNvSpPr/>
      </dsp:nvSpPr>
      <dsp:spPr>
        <a:xfrm>
          <a:off x="3833981" y="3888834"/>
          <a:ext cx="1161028" cy="430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lvl="0" algn="ctr" defTabSz="400050">
            <a:lnSpc>
              <a:spcPct val="90000"/>
            </a:lnSpc>
            <a:spcBef>
              <a:spcPct val="0"/>
            </a:spcBef>
            <a:spcAft>
              <a:spcPct val="35000"/>
            </a:spcAft>
          </a:pPr>
          <a:r>
            <a:rPr lang="en-US" sz="900" kern="1200" dirty="0" smtClean="0">
              <a:latin typeface="Avenir Next" charset="0"/>
              <a:ea typeface="Avenir Next" charset="0"/>
              <a:cs typeface="Avenir Next" charset="0"/>
            </a:rPr>
            <a:t>Finance &amp; Insurance</a:t>
          </a:r>
          <a:endParaRPr lang="en-US" sz="900" kern="1200" dirty="0">
            <a:latin typeface="Avenir Next" charset="0"/>
            <a:ea typeface="Avenir Next" charset="0"/>
            <a:cs typeface="Avenir Next" charset="0"/>
          </a:endParaRPr>
        </a:p>
      </dsp:txBody>
      <dsp:txXfrm>
        <a:off x="3833981" y="3888834"/>
        <a:ext cx="1161028" cy="430741"/>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14FE4-FE06-5B43-A340-B8D90FA0DE8E}" type="datetimeFigureOut">
              <a:rPr lang="en-US" smtClean="0"/>
              <a:t>11/27/17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88467-3233-8F4A-A730-E4064B25CE23}" type="slidenum">
              <a:rPr lang="en-US" smtClean="0"/>
              <a:t>‹#›</a:t>
            </a:fld>
            <a:endParaRPr lang="en-US"/>
          </a:p>
        </p:txBody>
      </p:sp>
    </p:spTree>
    <p:extLst>
      <p:ext uri="{BB962C8B-B14F-4D97-AF65-F5344CB8AC3E}">
        <p14:creationId xmlns:p14="http://schemas.microsoft.com/office/powerpoint/2010/main" val="230774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388467-3233-8F4A-A730-E4064B25CE23}" type="slidenum">
              <a:rPr lang="en-US" smtClean="0"/>
              <a:t>1</a:t>
            </a:fld>
            <a:endParaRPr lang="en-US"/>
          </a:p>
        </p:txBody>
      </p:sp>
    </p:spTree>
    <p:extLst>
      <p:ext uri="{BB962C8B-B14F-4D97-AF65-F5344CB8AC3E}">
        <p14:creationId xmlns:p14="http://schemas.microsoft.com/office/powerpoint/2010/main" val="1873834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388467-3233-8F4A-A730-E4064B25CE23}" type="slidenum">
              <a:rPr lang="en-US" smtClean="0"/>
              <a:t>10</a:t>
            </a:fld>
            <a:endParaRPr lang="en-US"/>
          </a:p>
        </p:txBody>
      </p:sp>
    </p:spTree>
    <p:extLst>
      <p:ext uri="{BB962C8B-B14F-4D97-AF65-F5344CB8AC3E}">
        <p14:creationId xmlns:p14="http://schemas.microsoft.com/office/powerpoint/2010/main" val="79680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this need as an opportunity, but platforms on their own are only part of the picture.</a:t>
            </a:r>
            <a:r>
              <a:rPr lang="en-US" baseline="0" dirty="0" smtClean="0"/>
              <a:t> </a:t>
            </a:r>
          </a:p>
          <a:p>
            <a:endParaRPr lang="en-US" baseline="0" dirty="0" smtClean="0"/>
          </a:p>
          <a:p>
            <a:r>
              <a:rPr lang="en-US" baseline="0" dirty="0" smtClean="0"/>
              <a:t>To make it all work together you need to consider the tools, libraries, infrastructure, security, and underlying capacity required.  </a:t>
            </a:r>
          </a:p>
          <a:p>
            <a:endParaRPr lang="en-US" baseline="0" dirty="0" smtClean="0"/>
          </a:p>
          <a:p>
            <a:r>
              <a:rPr lang="en-US" baseline="0" dirty="0" smtClean="0"/>
              <a:t>The platform also needs to tightly integrate with your data platforms, data engineering and BI Tools adopted across the organization.  </a:t>
            </a:r>
            <a:endParaRPr lang="en-US" dirty="0"/>
          </a:p>
        </p:txBody>
      </p:sp>
      <p:sp>
        <p:nvSpPr>
          <p:cNvPr id="4" name="Slide Number Placeholder 3"/>
          <p:cNvSpPr>
            <a:spLocks noGrp="1"/>
          </p:cNvSpPr>
          <p:nvPr>
            <p:ph type="sldNum" sz="quarter" idx="10"/>
          </p:nvPr>
        </p:nvSpPr>
        <p:spPr/>
        <p:txBody>
          <a:bodyPr/>
          <a:lstStyle/>
          <a:p>
            <a:fld id="{AB388467-3233-8F4A-A730-E4064B25CE23}" type="slidenum">
              <a:rPr lang="en-US" smtClean="0"/>
              <a:t>11</a:t>
            </a:fld>
            <a:endParaRPr lang="en-US"/>
          </a:p>
        </p:txBody>
      </p:sp>
    </p:spTree>
    <p:extLst>
      <p:ext uri="{BB962C8B-B14F-4D97-AF65-F5344CB8AC3E}">
        <p14:creationId xmlns:p14="http://schemas.microsoft.com/office/powerpoint/2010/main" val="1961334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By having a platform you remove the roadblocks to using deep learning, AI and ML.  Dependency management, installing packages, and</a:t>
            </a:r>
            <a:r>
              <a:rPr lang="en-US" sz="1200" kern="1200" baseline="0" dirty="0" smtClean="0">
                <a:solidFill>
                  <a:schemeClr val="tx1"/>
                </a:solidFill>
                <a:effectLst/>
                <a:latin typeface="+mn-lt"/>
                <a:ea typeface="+mn-ea"/>
                <a:cs typeface="+mn-cs"/>
              </a:rPr>
              <a:t> provisioning the machines need to run these analysis becomes much easier.</a:t>
            </a:r>
            <a:endParaRPr lang="en-US" dirty="0" smtClean="0"/>
          </a:p>
          <a:p>
            <a:endParaRPr lang="en-US" dirty="0"/>
          </a:p>
        </p:txBody>
      </p:sp>
      <p:sp>
        <p:nvSpPr>
          <p:cNvPr id="4" name="Slide Number Placeholder 3"/>
          <p:cNvSpPr>
            <a:spLocks noGrp="1"/>
          </p:cNvSpPr>
          <p:nvPr>
            <p:ph type="sldNum" sz="quarter" idx="10"/>
          </p:nvPr>
        </p:nvSpPr>
        <p:spPr/>
        <p:txBody>
          <a:bodyPr/>
          <a:lstStyle/>
          <a:p>
            <a:fld id="{AB388467-3233-8F4A-A730-E4064B25CE23}" type="slidenum">
              <a:rPr lang="en-US" smtClean="0"/>
              <a:t>12</a:t>
            </a:fld>
            <a:endParaRPr lang="en-US"/>
          </a:p>
        </p:txBody>
      </p:sp>
    </p:spTree>
    <p:extLst>
      <p:ext uri="{BB962C8B-B14F-4D97-AF65-F5344CB8AC3E}">
        <p14:creationId xmlns:p14="http://schemas.microsoft.com/office/powerpoint/2010/main" val="142178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Scale, what do we mean by this?</a:t>
            </a:r>
            <a:endParaRPr lang="en-US" dirty="0" smtClean="0"/>
          </a:p>
          <a:p>
            <a:endParaRPr lang="en-US" dirty="0"/>
          </a:p>
        </p:txBody>
      </p:sp>
      <p:sp>
        <p:nvSpPr>
          <p:cNvPr id="4" name="Slide Number Placeholder 3"/>
          <p:cNvSpPr>
            <a:spLocks noGrp="1"/>
          </p:cNvSpPr>
          <p:nvPr>
            <p:ph type="sldNum" sz="quarter" idx="10"/>
          </p:nvPr>
        </p:nvSpPr>
        <p:spPr/>
        <p:txBody>
          <a:bodyPr/>
          <a:lstStyle/>
          <a:p>
            <a:fld id="{AB388467-3233-8F4A-A730-E4064B25CE23}" type="slidenum">
              <a:rPr lang="en-US" smtClean="0"/>
              <a:t>13</a:t>
            </a:fld>
            <a:endParaRPr lang="en-US"/>
          </a:p>
        </p:txBody>
      </p:sp>
    </p:spTree>
    <p:extLst>
      <p:ext uri="{BB962C8B-B14F-4D97-AF65-F5344CB8AC3E}">
        <p14:creationId xmlns:p14="http://schemas.microsoft.com/office/powerpoint/2010/main" val="1891904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short list of companies that have done this</a:t>
            </a:r>
            <a:r>
              <a:rPr lang="mr-IN" dirty="0" smtClean="0"/>
              <a:t>…</a:t>
            </a:r>
            <a:r>
              <a:rPr lang="en-US" dirty="0" smtClean="0"/>
              <a:t>.Google, Facebook,</a:t>
            </a:r>
            <a:r>
              <a:rPr lang="en-US" baseline="0" dirty="0" smtClean="0"/>
              <a:t> Amazon also companies like GE</a:t>
            </a:r>
            <a:endParaRPr lang="en-US" dirty="0"/>
          </a:p>
        </p:txBody>
      </p:sp>
      <p:sp>
        <p:nvSpPr>
          <p:cNvPr id="4" name="Slide Number Placeholder 3"/>
          <p:cNvSpPr>
            <a:spLocks noGrp="1"/>
          </p:cNvSpPr>
          <p:nvPr>
            <p:ph type="sldNum" sz="quarter" idx="10"/>
          </p:nvPr>
        </p:nvSpPr>
        <p:spPr/>
        <p:txBody>
          <a:bodyPr/>
          <a:lstStyle/>
          <a:p>
            <a:fld id="{A64C928B-155B-6146-8A92-8E9E1A283FE2}" type="slidenum">
              <a:rPr lang="en-US" smtClean="0"/>
              <a:t>14</a:t>
            </a:fld>
            <a:endParaRPr lang="en-US" dirty="0"/>
          </a:p>
        </p:txBody>
      </p:sp>
    </p:spTree>
    <p:extLst>
      <p:ext uri="{BB962C8B-B14F-4D97-AF65-F5344CB8AC3E}">
        <p14:creationId xmlns:p14="http://schemas.microsoft.com/office/powerpoint/2010/main" val="10449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Defining your roadmap and developing a plan is well worth the effort.  We’ve seen these three areas being the key to success or failure</a:t>
            </a:r>
            <a:r>
              <a:rPr lang="en-US" baseline="0" dirty="0" smtClean="0"/>
              <a:t> in driving scale at the enterprise.  </a:t>
            </a:r>
          </a:p>
          <a:p>
            <a:endParaRPr lang="en-US" baseline="0" dirty="0" smtClean="0"/>
          </a:p>
          <a:p>
            <a:r>
              <a:rPr lang="en-US" baseline="0" dirty="0" smtClean="0"/>
              <a:t>We will dive into what they mean and how a data science platform supports them.</a:t>
            </a:r>
            <a:endParaRPr lang="en-US" dirty="0"/>
          </a:p>
        </p:txBody>
      </p:sp>
      <p:sp>
        <p:nvSpPr>
          <p:cNvPr id="4" name="Slide Number Placeholder 3"/>
          <p:cNvSpPr>
            <a:spLocks noGrp="1"/>
          </p:cNvSpPr>
          <p:nvPr>
            <p:ph type="sldNum" sz="quarter" idx="10"/>
          </p:nvPr>
        </p:nvSpPr>
        <p:spPr/>
        <p:txBody>
          <a:bodyPr/>
          <a:lstStyle/>
          <a:p>
            <a:fld id="{A64C928B-155B-6146-8A92-8E9E1A283FE2}" type="slidenum">
              <a:rPr lang="en-US" smtClean="0"/>
              <a:t>15</a:t>
            </a:fld>
            <a:endParaRPr lang="en-US" dirty="0"/>
          </a:p>
        </p:txBody>
      </p:sp>
    </p:spTree>
    <p:extLst>
      <p:ext uri="{BB962C8B-B14F-4D97-AF65-F5344CB8AC3E}">
        <p14:creationId xmlns:p14="http://schemas.microsoft.com/office/powerpoint/2010/main" val="1192184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a:t>
            </a:r>
            <a:r>
              <a:rPr lang="en-US" baseline="0" dirty="0" smtClean="0"/>
              <a:t> some of the key technologies that working together can make up the tool landscape at a company.  Keep in mind that these tools need to align with how your engineering team has built your applications.  </a:t>
            </a:r>
          </a:p>
          <a:p>
            <a:endParaRPr lang="en-US" baseline="0" dirty="0" smtClean="0"/>
          </a:p>
          <a:p>
            <a:r>
              <a:rPr lang="en-US" baseline="0" dirty="0" smtClean="0"/>
              <a:t>The more alignment the better between the data science team and engineering to remove any friction points on moving models to production.  The process of how you do data science will vary based on your development cycles and what your team is producing.  </a:t>
            </a:r>
          </a:p>
          <a:p>
            <a:endParaRPr lang="en-US" baseline="0" dirty="0" smtClean="0"/>
          </a:p>
          <a:p>
            <a:r>
              <a:rPr lang="en-US" baseline="0" dirty="0" smtClean="0"/>
              <a:t>We’ve found that experimentation, reproducibility, and collaboration regardless of your specific workflow will ensure better and more widely adopted results. </a:t>
            </a:r>
            <a:endParaRPr lang="en-US" dirty="0"/>
          </a:p>
        </p:txBody>
      </p:sp>
      <p:sp>
        <p:nvSpPr>
          <p:cNvPr id="4" name="Slide Number Placeholder 3"/>
          <p:cNvSpPr>
            <a:spLocks noGrp="1"/>
          </p:cNvSpPr>
          <p:nvPr>
            <p:ph type="sldNum" sz="quarter" idx="10"/>
          </p:nvPr>
        </p:nvSpPr>
        <p:spPr/>
        <p:txBody>
          <a:bodyPr/>
          <a:lstStyle/>
          <a:p>
            <a:fld id="{A64C928B-155B-6146-8A92-8E9E1A283FE2}" type="slidenum">
              <a:rPr lang="en-US" smtClean="0"/>
              <a:t>16</a:t>
            </a:fld>
            <a:endParaRPr lang="en-US" dirty="0"/>
          </a:p>
        </p:txBody>
      </p:sp>
    </p:spTree>
    <p:extLst>
      <p:ext uri="{BB962C8B-B14F-4D97-AF65-F5344CB8AC3E}">
        <p14:creationId xmlns:p14="http://schemas.microsoft.com/office/powerpoint/2010/main" val="1214683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Getting the right compute resources</a:t>
            </a:r>
            <a:r>
              <a:rPr lang="en-US" baseline="0" dirty="0" smtClean="0"/>
              <a:t> into your data scientists hands in the moment that they need it is a basic requirement for doing this work.  We’ve seen this task can be very challenging though depending on the internal process with IT and who owns that pool of compute resources internally.  </a:t>
            </a:r>
          </a:p>
          <a:p>
            <a:endParaRPr lang="en-US" baseline="0" dirty="0" smtClean="0"/>
          </a:p>
          <a:p>
            <a:r>
              <a:rPr lang="en-US" baseline="0" dirty="0" smtClean="0"/>
              <a:t>It’s really important to work out what turnaround time your team needs and ironing out this process so teams aren’t waiting to get the machines they need to start working.  </a:t>
            </a:r>
          </a:p>
          <a:p>
            <a:endParaRPr lang="en-US" baseline="0" dirty="0" smtClean="0"/>
          </a:p>
          <a:p>
            <a:r>
              <a:rPr lang="en-US" baseline="0" dirty="0" smtClean="0"/>
              <a:t>Some of the most advanced teams have now built out internal hubs for data science where part of their remit is research and defining the data science environments for the organization.  Having this in place reduces the amount of research needed when getting started with model development and removes some of the uncertainty on if a particular library will work as expected.  </a:t>
            </a:r>
          </a:p>
          <a:p>
            <a:endParaRPr lang="en-US" baseline="0" dirty="0" smtClean="0"/>
          </a:p>
          <a:p>
            <a:r>
              <a:rPr lang="en-US" baseline="0" dirty="0" smtClean="0"/>
              <a:t>By it’s very nature data science work is using the most sensitive data at the organization.  It can be something simple like AWS access keys or even user level highly sensitive data.  Defining who has access to what data and models and aligning that with your internal rules is often very challenging using off the shelf open source tools, this is typically where commercial platforms or internal development kicks in.</a:t>
            </a:r>
            <a:endParaRPr lang="en-US" dirty="0"/>
          </a:p>
        </p:txBody>
      </p:sp>
      <p:sp>
        <p:nvSpPr>
          <p:cNvPr id="4" name="Slide Number Placeholder 3"/>
          <p:cNvSpPr>
            <a:spLocks noGrp="1"/>
          </p:cNvSpPr>
          <p:nvPr>
            <p:ph type="sldNum" sz="quarter" idx="10"/>
          </p:nvPr>
        </p:nvSpPr>
        <p:spPr/>
        <p:txBody>
          <a:bodyPr/>
          <a:lstStyle/>
          <a:p>
            <a:fld id="{A64C928B-155B-6146-8A92-8E9E1A283FE2}" type="slidenum">
              <a:rPr lang="en-US" smtClean="0"/>
              <a:t>17</a:t>
            </a:fld>
            <a:endParaRPr lang="en-US" dirty="0"/>
          </a:p>
        </p:txBody>
      </p:sp>
    </p:spTree>
    <p:extLst>
      <p:ext uri="{BB962C8B-B14F-4D97-AF65-F5344CB8AC3E}">
        <p14:creationId xmlns:p14="http://schemas.microsoft.com/office/powerpoint/2010/main" val="1901733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data science moves to the core</a:t>
            </a:r>
            <a:r>
              <a:rPr lang="en-US" baseline="0" dirty="0" smtClean="0"/>
              <a:t> it means more of what everyone in this room creates makes it way to production.  </a:t>
            </a:r>
          </a:p>
          <a:p>
            <a:endParaRPr lang="en-US" baseline="0" dirty="0" smtClean="0"/>
          </a:p>
          <a:p>
            <a:r>
              <a:rPr lang="en-US" baseline="0" dirty="0" smtClean="0"/>
              <a:t>A platform should support this need by reducing any friction in the process.  Automating tasks that shouldn’t require custom coding each time </a:t>
            </a:r>
            <a:r>
              <a:rPr lang="mr-IN" baseline="0" dirty="0" smtClean="0"/>
              <a:t>–</a:t>
            </a:r>
            <a:r>
              <a:rPr lang="en-US" baseline="0" dirty="0" smtClean="0"/>
              <a:t> auto synching with </a:t>
            </a:r>
            <a:r>
              <a:rPr lang="en-US" baseline="0" dirty="0" err="1" smtClean="0"/>
              <a:t>github</a:t>
            </a:r>
            <a:r>
              <a:rPr lang="en-US" baseline="0" dirty="0" smtClean="0"/>
              <a:t> as an example.  </a:t>
            </a:r>
          </a:p>
          <a:p>
            <a:endParaRPr lang="en-US" baseline="0" dirty="0" smtClean="0"/>
          </a:p>
          <a:p>
            <a:r>
              <a:rPr lang="en-US" baseline="0" dirty="0" smtClean="0"/>
              <a:t>As these models move into the next step of their lifecycle the original developers and ops team will need to review and monitor performance.  Having this closed loop of data coming in ensures the model is performing as expected.  If not, that’s where the ability to go back in and create new model versions, re-deploy these models and collaborate with the team can happen.</a:t>
            </a:r>
            <a:endParaRPr lang="en-US" dirty="0"/>
          </a:p>
        </p:txBody>
      </p:sp>
      <p:sp>
        <p:nvSpPr>
          <p:cNvPr id="4" name="Slide Number Placeholder 3"/>
          <p:cNvSpPr>
            <a:spLocks noGrp="1"/>
          </p:cNvSpPr>
          <p:nvPr>
            <p:ph type="sldNum" sz="quarter" idx="10"/>
          </p:nvPr>
        </p:nvSpPr>
        <p:spPr/>
        <p:txBody>
          <a:bodyPr/>
          <a:lstStyle/>
          <a:p>
            <a:fld id="{A64C928B-155B-6146-8A92-8E9E1A283FE2}" type="slidenum">
              <a:rPr lang="en-US" smtClean="0"/>
              <a:t>18</a:t>
            </a:fld>
            <a:endParaRPr lang="en-US" dirty="0"/>
          </a:p>
        </p:txBody>
      </p:sp>
    </p:spTree>
    <p:extLst>
      <p:ext uri="{BB962C8B-B14F-4D97-AF65-F5344CB8AC3E}">
        <p14:creationId xmlns:p14="http://schemas.microsoft.com/office/powerpoint/2010/main" val="196563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1400"/>
            </a:pPr>
            <a:r>
              <a:rPr lang="en-US" dirty="0" smtClean="0"/>
              <a:t>So</a:t>
            </a:r>
            <a:r>
              <a:rPr lang="en-US" baseline="0" dirty="0" smtClean="0"/>
              <a:t> how does all this come together?  Here is what we’ve built.  The three areas of the platform align to what we covered on Tools, Infrastructure, and Outputs.  </a:t>
            </a:r>
          </a:p>
          <a:p>
            <a:pPr>
              <a:defRPr sz="1400"/>
            </a:pPr>
            <a:endParaRPr lang="en-US" baseline="0" dirty="0" smtClean="0"/>
          </a:p>
          <a:p>
            <a:pPr>
              <a:defRPr sz="1400"/>
            </a:pPr>
            <a:r>
              <a:rPr lang="en-US" baseline="0" dirty="0" smtClean="0"/>
              <a:t>The key to successful adoption and use of a platform is bringing all these technologies together in unified approach, and backing that up with a team to help guide the ship and support the development of best practices.</a:t>
            </a:r>
            <a:endParaRPr lang="en-US" dirty="0"/>
          </a:p>
        </p:txBody>
      </p:sp>
      <p:sp>
        <p:nvSpPr>
          <p:cNvPr id="4" name="Slide Number Placeholder 3"/>
          <p:cNvSpPr>
            <a:spLocks noGrp="1"/>
          </p:cNvSpPr>
          <p:nvPr>
            <p:ph type="sldNum" sz="quarter" idx="10"/>
          </p:nvPr>
        </p:nvSpPr>
        <p:spPr/>
        <p:txBody>
          <a:bodyPr/>
          <a:lstStyle/>
          <a:p>
            <a:fld id="{AB388467-3233-8F4A-A730-E4064B25CE23}" type="slidenum">
              <a:rPr lang="en-US" smtClean="0"/>
              <a:t>19</a:t>
            </a:fld>
            <a:endParaRPr lang="en-US" dirty="0"/>
          </a:p>
        </p:txBody>
      </p:sp>
    </p:spTree>
    <p:extLst>
      <p:ext uri="{BB962C8B-B14F-4D97-AF65-F5344CB8AC3E}">
        <p14:creationId xmlns:p14="http://schemas.microsoft.com/office/powerpoint/2010/main" val="1106511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My first real interactions with data science and using models with large data</a:t>
            </a:r>
            <a:r>
              <a:rPr lang="en-US" sz="1400" baseline="0" dirty="0" smtClean="0"/>
              <a:t> sets was pretty unique.  In 2006, I had the opportunity to work with the teams building </a:t>
            </a:r>
            <a:r>
              <a:rPr lang="en-US" sz="1400" baseline="0" dirty="0" err="1" smtClean="0"/>
              <a:t>hadoop</a:t>
            </a:r>
            <a:r>
              <a:rPr lang="en-US" sz="1400" baseline="0" dirty="0" smtClean="0"/>
              <a:t> at </a:t>
            </a:r>
            <a:r>
              <a:rPr lang="en-US" sz="1400" baseline="0" dirty="0" err="1" smtClean="0"/>
              <a:t>yahoo!</a:t>
            </a:r>
            <a:r>
              <a:rPr lang="en-US" sz="1400" baseline="0" dirty="0" smtClean="0"/>
              <a:t> We used this data pipeline to do competitive analysis and forecasting in r- Unfortunately as things turned out this wasn’t the best job in the world showing how google was kicking our but to the C-level executives  </a:t>
            </a:r>
          </a:p>
          <a:p>
            <a:endParaRPr lang="en-US" sz="1400" baseline="0" dirty="0" smtClean="0"/>
          </a:p>
          <a:p>
            <a:r>
              <a:rPr lang="en-US" sz="1400" baseline="0" dirty="0" smtClean="0"/>
              <a:t>The biggest challenge at that time was just getting the data in a place where you could analyze.  Nothing existed so our teams had to invent it.</a:t>
            </a:r>
          </a:p>
          <a:p>
            <a:endParaRPr lang="en-US" sz="1400" baseline="0" dirty="0" smtClean="0"/>
          </a:p>
          <a:p>
            <a:r>
              <a:rPr lang="en-US" sz="1400" baseline="0" dirty="0" smtClean="0"/>
              <a:t>After yahoo </a:t>
            </a:r>
            <a:r>
              <a:rPr lang="en-US" sz="1400" baseline="0" dirty="0" err="1" smtClean="0"/>
              <a:t>i</a:t>
            </a:r>
            <a:r>
              <a:rPr lang="en-US" sz="1400" baseline="0" dirty="0" smtClean="0"/>
              <a:t> had the opportunity to join a startup focused on marketing analytics.  Our teams were one of the earliest customers of </a:t>
            </a:r>
            <a:r>
              <a:rPr lang="en-US" sz="1400" baseline="0" dirty="0" err="1" smtClean="0"/>
              <a:t>aws</a:t>
            </a:r>
            <a:r>
              <a:rPr lang="en-US" sz="1400" baseline="0" dirty="0" smtClean="0"/>
              <a:t>, </a:t>
            </a:r>
            <a:r>
              <a:rPr lang="en-US" sz="1400" baseline="0" dirty="0" err="1" smtClean="0"/>
              <a:t>altiscale</a:t>
            </a:r>
            <a:r>
              <a:rPr lang="en-US" sz="1400" baseline="0" dirty="0" smtClean="0"/>
              <a:t> and H20.  The use of cloud computing coupled with data science techniques opened up many new possibilities, but also had it’s own headaches in creating a system that made all of these languages and tools work together.</a:t>
            </a:r>
          </a:p>
          <a:p>
            <a:endParaRPr lang="en-US" dirty="0"/>
          </a:p>
        </p:txBody>
      </p:sp>
      <p:sp>
        <p:nvSpPr>
          <p:cNvPr id="4" name="Slide Number Placeholder 3"/>
          <p:cNvSpPr>
            <a:spLocks noGrp="1"/>
          </p:cNvSpPr>
          <p:nvPr>
            <p:ph type="sldNum" sz="quarter" idx="10"/>
          </p:nvPr>
        </p:nvSpPr>
        <p:spPr/>
        <p:txBody>
          <a:bodyPr/>
          <a:lstStyle/>
          <a:p>
            <a:fld id="{AB388467-3233-8F4A-A730-E4064B25CE23}" type="slidenum">
              <a:rPr lang="en-US" smtClean="0"/>
              <a:t>2</a:t>
            </a:fld>
            <a:endParaRPr lang="en-US"/>
          </a:p>
        </p:txBody>
      </p:sp>
    </p:spTree>
    <p:extLst>
      <p:ext uri="{BB962C8B-B14F-4D97-AF65-F5344CB8AC3E}">
        <p14:creationId xmlns:p14="http://schemas.microsoft.com/office/powerpoint/2010/main" val="1122637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all comes to life in products that teams can now produce for their internal customers.  These are some examples of what teams can develop.  </a:t>
            </a:r>
          </a:p>
          <a:p>
            <a:endParaRPr lang="en-US" baseline="0" dirty="0" smtClean="0"/>
          </a:p>
          <a:p>
            <a:r>
              <a:rPr lang="en-US" baseline="0" dirty="0" smtClean="0"/>
              <a:t>The models can be supporting internal reports, applications, or data pipelines.  </a:t>
            </a:r>
            <a:endParaRPr lang="en-US" dirty="0" smtClean="0"/>
          </a:p>
        </p:txBody>
      </p:sp>
      <p:sp>
        <p:nvSpPr>
          <p:cNvPr id="4" name="Slide Number Placeholder 3"/>
          <p:cNvSpPr>
            <a:spLocks noGrp="1"/>
          </p:cNvSpPr>
          <p:nvPr>
            <p:ph type="sldNum" sz="quarter" idx="10"/>
          </p:nvPr>
        </p:nvSpPr>
        <p:spPr/>
        <p:txBody>
          <a:bodyPr/>
          <a:lstStyle/>
          <a:p>
            <a:fld id="{A64C928B-155B-6146-8A92-8E9E1A283FE2}" type="slidenum">
              <a:rPr lang="en-US" smtClean="0">
                <a:solidFill>
                  <a:prstClr val="black"/>
                </a:solidFill>
                <a:latin typeface="Calibri"/>
              </a:rPr>
              <a:pPr/>
              <a:t>20</a:t>
            </a:fld>
            <a:endParaRPr lang="en-US" dirty="0">
              <a:solidFill>
                <a:prstClr val="black"/>
              </a:solidFill>
              <a:latin typeface="Calibri"/>
            </a:endParaRPr>
          </a:p>
        </p:txBody>
      </p:sp>
    </p:spTree>
    <p:extLst>
      <p:ext uri="{BB962C8B-B14F-4D97-AF65-F5344CB8AC3E}">
        <p14:creationId xmlns:p14="http://schemas.microsoft.com/office/powerpoint/2010/main" val="364159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traits of those teams that lead the pack. </a:t>
            </a:r>
            <a:r>
              <a:rPr lang="en-US" baseline="0" dirty="0" smtClean="0"/>
              <a:t> </a:t>
            </a:r>
          </a:p>
          <a:p>
            <a:endParaRPr lang="en-US" baseline="0" dirty="0" smtClean="0"/>
          </a:p>
          <a:p>
            <a:r>
              <a:rPr lang="en-US" baseline="0" dirty="0" smtClean="0"/>
              <a:t>Two of these that I’d like to highlight are embedding data scientists in the organization.  Building out a pod structure where a data scientist is paired with a product and engineering partner to iterate and develop quickly support a dedicated use case.  You can get significant performance improvements by making this small change and focusing a nimble team to get the job done.  </a:t>
            </a:r>
          </a:p>
          <a:p>
            <a:endParaRPr lang="en-US" baseline="0" dirty="0" smtClean="0"/>
          </a:p>
          <a:p>
            <a:r>
              <a:rPr lang="en-US" baseline="0" dirty="0" smtClean="0"/>
              <a:t>The second is using data scientists to do data science.  In way too many companies we’ve seen data scientists pulled into doing basic </a:t>
            </a:r>
            <a:r>
              <a:rPr lang="en-US" baseline="0" dirty="0" err="1" smtClean="0"/>
              <a:t>etl</a:t>
            </a:r>
            <a:r>
              <a:rPr lang="en-US" baseline="0" dirty="0" smtClean="0"/>
              <a:t> work or data cleansing.  Which certainly needs to happen, but it’s better to fix this at the root cause.  Which usually has to do with bringing the data science early and often when defining your data collection strategies and systems to make sure the structure and output matches what they need to develop models.</a:t>
            </a:r>
            <a:endParaRPr lang="en-US" dirty="0" smtClean="0"/>
          </a:p>
        </p:txBody>
      </p:sp>
      <p:sp>
        <p:nvSpPr>
          <p:cNvPr id="4" name="Slide Number Placeholder 3"/>
          <p:cNvSpPr>
            <a:spLocks noGrp="1"/>
          </p:cNvSpPr>
          <p:nvPr>
            <p:ph type="sldNum" sz="quarter" idx="10"/>
          </p:nvPr>
        </p:nvSpPr>
        <p:spPr/>
        <p:txBody>
          <a:bodyPr/>
          <a:lstStyle/>
          <a:p>
            <a:fld id="{A64C928B-155B-6146-8A92-8E9E1A283FE2}" type="slidenum">
              <a:rPr lang="en-US" smtClean="0">
                <a:solidFill>
                  <a:prstClr val="black"/>
                </a:solidFill>
                <a:latin typeface="Calibri"/>
              </a:rPr>
              <a:pPr/>
              <a:t>21</a:t>
            </a:fld>
            <a:endParaRPr lang="en-US" dirty="0">
              <a:solidFill>
                <a:prstClr val="black"/>
              </a:solidFill>
              <a:latin typeface="Calibri"/>
            </a:endParaRPr>
          </a:p>
        </p:txBody>
      </p:sp>
    </p:spTree>
    <p:extLst>
      <p:ext uri="{BB962C8B-B14F-4D97-AF65-F5344CB8AC3E}">
        <p14:creationId xmlns:p14="http://schemas.microsoft.com/office/powerpoint/2010/main" val="2018772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should you do this?  Well the</a:t>
            </a:r>
            <a:r>
              <a:rPr lang="en-US" baseline="0" dirty="0" smtClean="0"/>
              <a:t> good news is that it translates very clearly to revenue growth and profitability.  </a:t>
            </a:r>
          </a:p>
          <a:p>
            <a:endParaRPr lang="en-US" baseline="0" dirty="0" smtClean="0"/>
          </a:p>
          <a:p>
            <a:r>
              <a:rPr lang="en-US" baseline="0" dirty="0" smtClean="0"/>
              <a:t>The companies that have become insights leaders are applying these best practices and beating their competitors.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A64C928B-155B-6146-8A92-8E9E1A283FE2}" type="slidenum">
              <a:rPr lang="en-US" smtClean="0">
                <a:solidFill>
                  <a:prstClr val="black"/>
                </a:solidFill>
                <a:latin typeface="Calibri"/>
              </a:rPr>
              <a:pPr/>
              <a:t>22</a:t>
            </a:fld>
            <a:endParaRPr lang="en-US" dirty="0">
              <a:solidFill>
                <a:prstClr val="black"/>
              </a:solidFill>
              <a:latin typeface="Calibri"/>
            </a:endParaRPr>
          </a:p>
        </p:txBody>
      </p:sp>
    </p:spTree>
    <p:extLst>
      <p:ext uri="{BB962C8B-B14F-4D97-AF65-F5344CB8AC3E}">
        <p14:creationId xmlns:p14="http://schemas.microsoft.com/office/powerpoint/2010/main" val="794810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64C928B-155B-6146-8A92-8E9E1A283FE2}" type="slidenum">
              <a:rPr lang="en-US" smtClean="0">
                <a:solidFill>
                  <a:prstClr val="black"/>
                </a:solidFill>
                <a:latin typeface="Calibri"/>
              </a:rPr>
              <a:pPr/>
              <a:t>23</a:t>
            </a:fld>
            <a:endParaRPr lang="en-US" dirty="0">
              <a:solidFill>
                <a:prstClr val="black"/>
              </a:solidFill>
              <a:latin typeface="Calibri"/>
            </a:endParaRPr>
          </a:p>
        </p:txBody>
      </p:sp>
    </p:spTree>
    <p:extLst>
      <p:ext uri="{BB962C8B-B14F-4D97-AF65-F5344CB8AC3E}">
        <p14:creationId xmlns:p14="http://schemas.microsoft.com/office/powerpoint/2010/main" val="94357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388467-3233-8F4A-A730-E4064B25CE23}" type="slidenum">
              <a:rPr lang="en-US" smtClean="0"/>
              <a:t>24</a:t>
            </a:fld>
            <a:endParaRPr lang="en-US"/>
          </a:p>
        </p:txBody>
      </p:sp>
    </p:spTree>
    <p:extLst>
      <p:ext uri="{BB962C8B-B14F-4D97-AF65-F5344CB8AC3E}">
        <p14:creationId xmlns:p14="http://schemas.microsoft.com/office/powerpoint/2010/main" val="1359339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grew our team from 0</a:t>
            </a:r>
            <a:r>
              <a:rPr lang="en-US" baseline="0" dirty="0" smtClean="0"/>
              <a:t> to over 50 data scientists over a very short time period.  As we did that we canvased the landscape to see what was out there and if anything would match what we needed to support our needs and client requirements.  Unfortunately nothing really met the requirements of what we needed to support this large team and as our clients teams grew they needed a similar offering.  That aligned with open source but had the infrastructure and  model deployment need required by modern technology companies. </a:t>
            </a:r>
            <a:endParaRPr lang="en-US" dirty="0"/>
          </a:p>
        </p:txBody>
      </p:sp>
      <p:sp>
        <p:nvSpPr>
          <p:cNvPr id="4" name="Slide Number Placeholder 3"/>
          <p:cNvSpPr>
            <a:spLocks noGrp="1"/>
          </p:cNvSpPr>
          <p:nvPr>
            <p:ph type="sldNum" sz="quarter" idx="10"/>
          </p:nvPr>
        </p:nvSpPr>
        <p:spPr/>
        <p:txBody>
          <a:bodyPr/>
          <a:lstStyle/>
          <a:p>
            <a:fld id="{A64C928B-155B-6146-8A92-8E9E1A283FE2}" type="slidenum">
              <a:rPr lang="en-US" smtClean="0"/>
              <a:t>3</a:t>
            </a:fld>
            <a:endParaRPr lang="en-US" dirty="0"/>
          </a:p>
        </p:txBody>
      </p:sp>
    </p:spTree>
    <p:extLst>
      <p:ext uri="{BB962C8B-B14F-4D97-AF65-F5344CB8AC3E}">
        <p14:creationId xmlns:p14="http://schemas.microsoft.com/office/powerpoint/2010/main" val="1272895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we looked</a:t>
            </a:r>
            <a:r>
              <a:rPr lang="en-US" baseline="0" dirty="0" smtClean="0"/>
              <a:t> into this topic further and talked to more companies we saw that this wasn’t an isolated need.  Every company is looking for a way to bring their data science projects to the forefront of what they do.  This shift has happened where data science teams are now impacting front office applications and moving to the core of what a companies  deliver in terms of experiences to their customers.</a:t>
            </a:r>
            <a:endParaRPr lang="en-US" dirty="0" smtClean="0"/>
          </a:p>
          <a:p>
            <a:endParaRPr lang="en-US" dirty="0"/>
          </a:p>
        </p:txBody>
      </p:sp>
      <p:sp>
        <p:nvSpPr>
          <p:cNvPr id="4" name="Slide Number Placeholder 3"/>
          <p:cNvSpPr>
            <a:spLocks noGrp="1"/>
          </p:cNvSpPr>
          <p:nvPr>
            <p:ph type="sldNum" sz="quarter" idx="10"/>
          </p:nvPr>
        </p:nvSpPr>
        <p:spPr/>
        <p:txBody>
          <a:bodyPr/>
          <a:lstStyle/>
          <a:p>
            <a:fld id="{AB388467-3233-8F4A-A730-E4064B25CE23}" type="slidenum">
              <a:rPr lang="en-US" smtClean="0"/>
              <a:t>4</a:t>
            </a:fld>
            <a:endParaRPr lang="en-US"/>
          </a:p>
        </p:txBody>
      </p:sp>
    </p:spTree>
    <p:extLst>
      <p:ext uri="{BB962C8B-B14F-4D97-AF65-F5344CB8AC3E}">
        <p14:creationId xmlns:p14="http://schemas.microsoft.com/office/powerpoint/2010/main" val="15819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fact that</a:t>
            </a:r>
            <a:r>
              <a:rPr lang="en-US" baseline="0" dirty="0" smtClean="0"/>
              <a:t> we are here at a </a:t>
            </a:r>
            <a:r>
              <a:rPr lang="en-US" baseline="0" dirty="0" err="1" smtClean="0"/>
              <a:t>juptyr</a:t>
            </a:r>
            <a:r>
              <a:rPr lang="en-US" baseline="0" dirty="0" smtClean="0"/>
              <a:t> focused conference says a lot about the state of our industry.  I’m sure if we surveyed the room here we would get a broad spectrum of industries, backgrounds, and disciplines related to data science.  The function itself has gone from being a back office </a:t>
            </a:r>
            <a:r>
              <a:rPr lang="en-US" baseline="0" dirty="0" err="1" smtClean="0"/>
              <a:t>r&amp;d</a:t>
            </a:r>
            <a:r>
              <a:rPr lang="en-US" baseline="0" dirty="0" smtClean="0"/>
              <a:t> team to playing a central role.  This change has required data science teams to be a team player with these other groups.  They are now critical function directly influencing products and nearly every consumer interaction for sophisticated companies.</a:t>
            </a:r>
            <a:endParaRPr lang="en-US" dirty="0" smtClean="0"/>
          </a:p>
          <a:p>
            <a:endParaRPr lang="en-US" dirty="0"/>
          </a:p>
        </p:txBody>
      </p:sp>
      <p:sp>
        <p:nvSpPr>
          <p:cNvPr id="4" name="Slide Number Placeholder 3"/>
          <p:cNvSpPr>
            <a:spLocks noGrp="1"/>
          </p:cNvSpPr>
          <p:nvPr>
            <p:ph type="sldNum" sz="quarter" idx="10"/>
          </p:nvPr>
        </p:nvSpPr>
        <p:spPr/>
        <p:txBody>
          <a:bodyPr/>
          <a:lstStyle/>
          <a:p>
            <a:fld id="{AB388467-3233-8F4A-A730-E4064B25CE23}" type="slidenum">
              <a:rPr lang="en-US" smtClean="0"/>
              <a:t>5</a:t>
            </a:fld>
            <a:endParaRPr lang="en-US"/>
          </a:p>
        </p:txBody>
      </p:sp>
    </p:spTree>
    <p:extLst>
      <p:ext uri="{BB962C8B-B14F-4D97-AF65-F5344CB8AC3E}">
        <p14:creationId xmlns:p14="http://schemas.microsoft.com/office/powerpoint/2010/main" val="1840774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We’ve done extensive work with Forrester to dive deeper on this topic and probably not surprising to anyone in this room.  Pretty much every company</a:t>
            </a:r>
            <a:r>
              <a:rPr lang="en-US" baseline="0" dirty="0" smtClean="0"/>
              <a:t> realizes that data science is an important discipline to develop, but very few understand and can quantify how they get value from data science.  The reason why many of us are here including our company it to close this gap.</a:t>
            </a:r>
            <a:endParaRPr lang="en-US" dirty="0" smtClean="0"/>
          </a:p>
          <a:p>
            <a:endParaRPr lang="en-US" dirty="0"/>
          </a:p>
        </p:txBody>
      </p:sp>
      <p:sp>
        <p:nvSpPr>
          <p:cNvPr id="4" name="Slide Number Placeholder 3"/>
          <p:cNvSpPr>
            <a:spLocks noGrp="1"/>
          </p:cNvSpPr>
          <p:nvPr>
            <p:ph type="sldNum" sz="quarter" idx="10"/>
          </p:nvPr>
        </p:nvSpPr>
        <p:spPr/>
        <p:txBody>
          <a:bodyPr/>
          <a:lstStyle/>
          <a:p>
            <a:fld id="{AB388467-3233-8F4A-A730-E4064B25CE23}" type="slidenum">
              <a:rPr lang="en-US" smtClean="0"/>
              <a:t>6</a:t>
            </a:fld>
            <a:endParaRPr lang="en-US"/>
          </a:p>
        </p:txBody>
      </p:sp>
    </p:spTree>
    <p:extLst>
      <p:ext uri="{BB962C8B-B14F-4D97-AF65-F5344CB8AC3E}">
        <p14:creationId xmlns:p14="http://schemas.microsoft.com/office/powerpoint/2010/main" val="942089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That picture that </a:t>
            </a:r>
            <a:r>
              <a:rPr lang="en-US" dirty="0" err="1" smtClean="0"/>
              <a:t>i</a:t>
            </a:r>
            <a:r>
              <a:rPr lang="en-US" dirty="0" smtClean="0"/>
              <a:t> showed you at the beginning of my background and what tools exist is one of the main drivers of this change.  Connecting the systems,</a:t>
            </a:r>
            <a:r>
              <a:rPr lang="en-US" baseline="0" dirty="0" smtClean="0"/>
              <a:t> tools, people and process in a coherent and repeatable way is a major challenge facing all of us in the data science community</a:t>
            </a:r>
            <a:r>
              <a:rPr lang="mr-IN" baseline="0" dirty="0" smtClean="0"/>
              <a:t>……</a:t>
            </a:r>
            <a:r>
              <a:rPr lang="en-US" baseline="0" dirty="0" smtClean="0"/>
              <a:t>but why does this matter? What has changed that’s driving the adoption of </a:t>
            </a:r>
            <a:r>
              <a:rPr lang="en-US" baseline="0" dirty="0" err="1" smtClean="0"/>
              <a:t>Jupyter</a:t>
            </a:r>
            <a:r>
              <a:rPr lang="en-US" baseline="0" dirty="0" smtClean="0"/>
              <a:t> and data science?</a:t>
            </a:r>
            <a:endParaRPr lang="en-US" dirty="0" smtClean="0"/>
          </a:p>
          <a:p>
            <a:endParaRPr lang="en-US" dirty="0"/>
          </a:p>
        </p:txBody>
      </p:sp>
      <p:sp>
        <p:nvSpPr>
          <p:cNvPr id="4" name="Slide Number Placeholder 3"/>
          <p:cNvSpPr>
            <a:spLocks noGrp="1"/>
          </p:cNvSpPr>
          <p:nvPr>
            <p:ph type="sldNum" sz="quarter" idx="10"/>
          </p:nvPr>
        </p:nvSpPr>
        <p:spPr/>
        <p:txBody>
          <a:bodyPr/>
          <a:lstStyle/>
          <a:p>
            <a:fld id="{AB388467-3233-8F4A-A730-E4064B25CE23}" type="slidenum">
              <a:rPr lang="en-US" smtClean="0"/>
              <a:t>7</a:t>
            </a:fld>
            <a:endParaRPr lang="en-US"/>
          </a:p>
        </p:txBody>
      </p:sp>
    </p:spTree>
    <p:extLst>
      <p:ext uri="{BB962C8B-B14F-4D97-AF65-F5344CB8AC3E}">
        <p14:creationId xmlns:p14="http://schemas.microsoft.com/office/powerpoint/2010/main" val="1918872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look at what tools are being used, we see that python went from not being on the map to being the preferred</a:t>
            </a:r>
            <a:r>
              <a:rPr lang="en-US" baseline="0" dirty="0" smtClean="0"/>
              <a:t> tool for data scientists. </a:t>
            </a:r>
            <a:endParaRPr lang="en-US" dirty="0"/>
          </a:p>
        </p:txBody>
      </p:sp>
      <p:sp>
        <p:nvSpPr>
          <p:cNvPr id="4" name="Slide Number Placeholder 3"/>
          <p:cNvSpPr>
            <a:spLocks noGrp="1"/>
          </p:cNvSpPr>
          <p:nvPr>
            <p:ph type="sldNum" sz="quarter" idx="10"/>
          </p:nvPr>
        </p:nvSpPr>
        <p:spPr/>
        <p:txBody>
          <a:bodyPr/>
          <a:lstStyle/>
          <a:p>
            <a:fld id="{A64C928B-155B-6146-8A92-8E9E1A283FE2}" type="slidenum">
              <a:rPr lang="en-US" smtClean="0"/>
              <a:t>8</a:t>
            </a:fld>
            <a:endParaRPr lang="en-US" dirty="0"/>
          </a:p>
        </p:txBody>
      </p:sp>
    </p:spTree>
    <p:extLst>
      <p:ext uri="{BB962C8B-B14F-4D97-AF65-F5344CB8AC3E}">
        <p14:creationId xmlns:p14="http://schemas.microsoft.com/office/powerpoint/2010/main" val="279288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if we know what tools are needed why hasn’t every company solved it yet? Why aren’t they applying analytics in ways that impact their business?</a:t>
            </a:r>
          </a:p>
          <a:p>
            <a:endParaRPr lang="en-US" dirty="0"/>
          </a:p>
        </p:txBody>
      </p:sp>
      <p:sp>
        <p:nvSpPr>
          <p:cNvPr id="4" name="Slide Number Placeholder 3"/>
          <p:cNvSpPr>
            <a:spLocks noGrp="1"/>
          </p:cNvSpPr>
          <p:nvPr>
            <p:ph type="sldNum" sz="quarter" idx="10"/>
          </p:nvPr>
        </p:nvSpPr>
        <p:spPr/>
        <p:txBody>
          <a:bodyPr/>
          <a:lstStyle/>
          <a:p>
            <a:fld id="{AB388467-3233-8F4A-A730-E4064B25CE23}" type="slidenum">
              <a:rPr lang="en-US" smtClean="0"/>
              <a:t>9</a:t>
            </a:fld>
            <a:endParaRPr lang="en-US"/>
          </a:p>
        </p:txBody>
      </p:sp>
    </p:spTree>
    <p:extLst>
      <p:ext uri="{BB962C8B-B14F-4D97-AF65-F5344CB8AC3E}">
        <p14:creationId xmlns:p14="http://schemas.microsoft.com/office/powerpoint/2010/main" val="1466024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519" cy="6858000"/>
          </a:xfrm>
          <a:prstGeom prst="rect">
            <a:avLst/>
          </a:prstGeom>
        </p:spPr>
      </p:pic>
      <p:sp>
        <p:nvSpPr>
          <p:cNvPr id="3" name="Subtitle 2"/>
          <p:cNvSpPr>
            <a:spLocks noGrp="1"/>
          </p:cNvSpPr>
          <p:nvPr>
            <p:ph type="subTitle" idx="1"/>
          </p:nvPr>
        </p:nvSpPr>
        <p:spPr>
          <a:xfrm>
            <a:off x="1524000" y="5460043"/>
            <a:ext cx="9144000" cy="313932"/>
          </a:xfrm>
        </p:spPr>
        <p:txBody>
          <a:bodyPr anchor="t">
            <a:sp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5" name="Title 4"/>
          <p:cNvSpPr>
            <a:spLocks noGrp="1"/>
          </p:cNvSpPr>
          <p:nvPr>
            <p:ph type="title" hasCustomPrompt="1"/>
          </p:nvPr>
        </p:nvSpPr>
        <p:spPr>
          <a:xfrm>
            <a:off x="365018" y="3219844"/>
            <a:ext cx="11460481" cy="418311"/>
          </a:xfrm>
        </p:spPr>
        <p:txBody>
          <a:bodyPr anchor="ctr"/>
          <a:lstStyle>
            <a:lvl1pPr algn="ct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ull Blank">
    <p:spTree>
      <p:nvGrpSpPr>
        <p:cNvPr id="1" name=""/>
        <p:cNvGrpSpPr/>
        <p:nvPr/>
      </p:nvGrpSpPr>
      <p:grpSpPr>
        <a:xfrm>
          <a:off x="0" y="0"/>
          <a:ext cx="0" cy="0"/>
          <a:chOff x="0" y="0"/>
          <a:chExt cx="0" cy="0"/>
        </a:xfrm>
      </p:grpSpPr>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Full Content">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04800" y="152402"/>
            <a:ext cx="11582400" cy="579436"/>
          </a:xfrm>
          <a:prstGeom prst="rect">
            <a:avLst/>
          </a:prstGeom>
          <a:noFill/>
          <a:ln>
            <a:noFill/>
          </a:ln>
        </p:spPr>
        <p:txBody>
          <a:bodyPr lIns="91420" tIns="91420" rIns="91420" bIns="91420" anchor="ctr" anchorCtr="0"/>
          <a:lstStyle>
            <a:lvl1pPr marL="0" marR="0" lvl="0" indent="0" algn="l" rtl="0">
              <a:lnSpc>
                <a:spcPct val="90000"/>
              </a:lnSpc>
              <a:spcBef>
                <a:spcPts val="0"/>
              </a:spcBef>
              <a:spcAft>
                <a:spcPts val="0"/>
              </a:spcAft>
              <a:buClr>
                <a:srgbClr val="29303A"/>
              </a:buClr>
              <a:buFont typeface="Avenir"/>
              <a:buNone/>
              <a:defRPr sz="2700" b="0" i="0" u="none" strike="noStrike" cap="none">
                <a:solidFill>
                  <a:srgbClr val="29303A"/>
                </a:solidFill>
                <a:latin typeface="Avenir"/>
                <a:ea typeface="Avenir"/>
                <a:cs typeface="Avenir"/>
                <a:sym typeface="Avenir"/>
              </a:defRPr>
            </a:lvl1pPr>
            <a:lvl2pPr lvl="1" indent="0">
              <a:spcBef>
                <a:spcPts val="0"/>
              </a:spcBef>
              <a:buFont typeface="Arial"/>
              <a:buNone/>
              <a:defRPr sz="1900"/>
            </a:lvl2pPr>
            <a:lvl3pPr lvl="2" indent="0">
              <a:spcBef>
                <a:spcPts val="0"/>
              </a:spcBef>
              <a:buFont typeface="Arial"/>
              <a:buNone/>
              <a:defRPr sz="1900"/>
            </a:lvl3pPr>
            <a:lvl4pPr lvl="3" indent="0">
              <a:spcBef>
                <a:spcPts val="0"/>
              </a:spcBef>
              <a:buFont typeface="Arial"/>
              <a:buNone/>
              <a:defRPr sz="1900"/>
            </a:lvl4pPr>
            <a:lvl5pPr lvl="4" indent="0">
              <a:spcBef>
                <a:spcPts val="0"/>
              </a:spcBef>
              <a:buFont typeface="Arial"/>
              <a:buNone/>
              <a:defRPr sz="1900"/>
            </a:lvl5pPr>
            <a:lvl6pPr lvl="5" indent="0">
              <a:spcBef>
                <a:spcPts val="0"/>
              </a:spcBef>
              <a:buFont typeface="Arial"/>
              <a:buNone/>
              <a:defRPr sz="1900"/>
            </a:lvl6pPr>
            <a:lvl7pPr lvl="6" indent="0">
              <a:spcBef>
                <a:spcPts val="0"/>
              </a:spcBef>
              <a:buFont typeface="Arial"/>
              <a:buNone/>
              <a:defRPr sz="1900"/>
            </a:lvl7pPr>
            <a:lvl8pPr lvl="7" indent="0">
              <a:spcBef>
                <a:spcPts val="0"/>
              </a:spcBef>
              <a:buFont typeface="Arial"/>
              <a:buNone/>
              <a:defRPr sz="1900"/>
            </a:lvl8pPr>
            <a:lvl9pPr lvl="8" indent="0">
              <a:spcBef>
                <a:spcPts val="0"/>
              </a:spcBef>
              <a:buFont typeface="Arial"/>
              <a:buNone/>
              <a:defRPr sz="1900"/>
            </a:lvl9pPr>
          </a:lstStyle>
          <a:p>
            <a:endParaRPr/>
          </a:p>
        </p:txBody>
      </p:sp>
      <p:sp>
        <p:nvSpPr>
          <p:cNvPr id="20" name="Shape 20"/>
          <p:cNvSpPr txBox="1"/>
          <p:nvPr/>
        </p:nvSpPr>
        <p:spPr>
          <a:xfrm>
            <a:off x="12505066" y="-1358369"/>
            <a:ext cx="184667" cy="384720"/>
          </a:xfrm>
          <a:prstGeom prst="rect">
            <a:avLst/>
          </a:prstGeom>
          <a:noFill/>
          <a:ln>
            <a:noFill/>
          </a:ln>
        </p:spPr>
        <p:txBody>
          <a:bodyPr lIns="91420" tIns="45698" rIns="91420" bIns="45698"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Calibri"/>
              <a:ea typeface="Calibri"/>
              <a:cs typeface="Calibri"/>
              <a:sym typeface="Calibri"/>
            </a:endParaRPr>
          </a:p>
        </p:txBody>
      </p:sp>
      <p:sp>
        <p:nvSpPr>
          <p:cNvPr id="21" name="Shape 21"/>
          <p:cNvSpPr txBox="1">
            <a:spLocks noGrp="1"/>
          </p:cNvSpPr>
          <p:nvPr>
            <p:ph type="body" idx="1"/>
          </p:nvPr>
        </p:nvSpPr>
        <p:spPr>
          <a:xfrm>
            <a:off x="304800" y="1097757"/>
            <a:ext cx="11582400" cy="5028409"/>
          </a:xfrm>
          <a:prstGeom prst="rect">
            <a:avLst/>
          </a:prstGeom>
          <a:noFill/>
          <a:ln>
            <a:noFill/>
          </a:ln>
        </p:spPr>
        <p:txBody>
          <a:bodyPr lIns="91420" tIns="91420" rIns="91420" bIns="91420" anchor="t" anchorCtr="0"/>
          <a:lstStyle>
            <a:lvl1pPr marL="228584" marR="0" lvl="0" indent="-50791" algn="l" rtl="0">
              <a:lnSpc>
                <a:spcPct val="90000"/>
              </a:lnSpc>
              <a:spcBef>
                <a:spcPts val="1000"/>
              </a:spcBef>
              <a:spcAft>
                <a:spcPts val="0"/>
              </a:spcAft>
              <a:buClr>
                <a:srgbClr val="3BA3F8"/>
              </a:buClr>
              <a:buSzPct val="100000"/>
              <a:buFont typeface="Arial"/>
              <a:buChar char="•"/>
              <a:defRPr sz="1500" b="0" i="0" u="none" strike="noStrike" cap="none">
                <a:solidFill>
                  <a:schemeClr val="dk1"/>
                </a:solidFill>
                <a:latin typeface="Avenir"/>
                <a:ea typeface="Avenir"/>
                <a:cs typeface="Avenir"/>
                <a:sym typeface="Avenir"/>
              </a:defRPr>
            </a:lvl1pPr>
            <a:lvl2pPr marL="228584" marR="0" lvl="1" indent="-50791" algn="l" rtl="0">
              <a:lnSpc>
                <a:spcPct val="90000"/>
              </a:lnSpc>
              <a:spcBef>
                <a:spcPts val="1000"/>
              </a:spcBef>
              <a:spcAft>
                <a:spcPts val="0"/>
              </a:spcAft>
              <a:buClr>
                <a:srgbClr val="3BA3F8"/>
              </a:buClr>
              <a:buSzPct val="100000"/>
              <a:buFont typeface="Arial"/>
              <a:buChar char="•"/>
              <a:defRPr sz="1500" b="0" i="0" u="none" strike="noStrike" cap="none">
                <a:solidFill>
                  <a:schemeClr val="dk1"/>
                </a:solidFill>
                <a:latin typeface="Avenir"/>
                <a:ea typeface="Avenir"/>
                <a:cs typeface="Avenir"/>
                <a:sym typeface="Avenir"/>
              </a:defRPr>
            </a:lvl2pPr>
            <a:lvl3pPr marL="228584" marR="0" lvl="2" indent="-50791" algn="l" rtl="0">
              <a:lnSpc>
                <a:spcPct val="90000"/>
              </a:lnSpc>
              <a:spcBef>
                <a:spcPts val="1000"/>
              </a:spcBef>
              <a:spcAft>
                <a:spcPts val="0"/>
              </a:spcAft>
              <a:buClr>
                <a:srgbClr val="3BA3F8"/>
              </a:buClr>
              <a:buSzPct val="100000"/>
              <a:buFont typeface="Arial"/>
              <a:buChar char="•"/>
              <a:defRPr sz="1500" b="0" i="0" u="none" strike="noStrike" cap="none">
                <a:solidFill>
                  <a:schemeClr val="dk1"/>
                </a:solidFill>
                <a:latin typeface="Avenir"/>
                <a:ea typeface="Avenir"/>
                <a:cs typeface="Avenir"/>
                <a:sym typeface="Avenir"/>
              </a:defRPr>
            </a:lvl3pPr>
            <a:lvl4pPr marL="228584" marR="0" lvl="3" indent="-50791" algn="l" rtl="0">
              <a:lnSpc>
                <a:spcPct val="90000"/>
              </a:lnSpc>
              <a:spcBef>
                <a:spcPts val="1000"/>
              </a:spcBef>
              <a:spcAft>
                <a:spcPts val="0"/>
              </a:spcAft>
              <a:buClr>
                <a:srgbClr val="3BA3F8"/>
              </a:buClr>
              <a:buSzPct val="100000"/>
              <a:buFont typeface="Arial"/>
              <a:buChar char="•"/>
              <a:defRPr sz="1500" b="0" i="0" u="none" strike="noStrike" cap="none">
                <a:solidFill>
                  <a:schemeClr val="dk1"/>
                </a:solidFill>
                <a:latin typeface="Avenir"/>
                <a:ea typeface="Avenir"/>
                <a:cs typeface="Avenir"/>
                <a:sym typeface="Avenir"/>
              </a:defRPr>
            </a:lvl4pPr>
            <a:lvl5pPr marL="228584" marR="0" lvl="4" indent="-50791" algn="l" rtl="0">
              <a:lnSpc>
                <a:spcPct val="90000"/>
              </a:lnSpc>
              <a:spcBef>
                <a:spcPts val="1000"/>
              </a:spcBef>
              <a:spcAft>
                <a:spcPts val="0"/>
              </a:spcAft>
              <a:buClr>
                <a:srgbClr val="3BA3F8"/>
              </a:buClr>
              <a:buSzPct val="100000"/>
              <a:buFont typeface="Arial"/>
              <a:buChar char="•"/>
              <a:defRPr sz="1500" b="0" i="0" u="none" strike="noStrike" cap="none">
                <a:solidFill>
                  <a:schemeClr val="dk1"/>
                </a:solidFill>
                <a:latin typeface="Avenir"/>
                <a:ea typeface="Avenir"/>
                <a:cs typeface="Avenir"/>
                <a:sym typeface="Avenir"/>
              </a:defRPr>
            </a:lvl5pPr>
            <a:lvl6pPr marL="2514412" marR="0" lvl="5" indent="-6287"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6pPr>
            <a:lvl7pPr marL="2971578" marR="0" lvl="6" indent="-6275"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7pPr>
            <a:lvl8pPr marL="3428744" marR="0" lvl="7" indent="-6263"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8pPr>
            <a:lvl9pPr marL="3885910" marR="0" lvl="8" indent="-6253"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9144000" y="6356352"/>
            <a:ext cx="2844800" cy="365125"/>
          </a:xfrm>
          <a:prstGeom prst="rect">
            <a:avLst/>
          </a:prstGeom>
          <a:noFill/>
          <a:ln>
            <a:noFill/>
          </a:ln>
        </p:spPr>
        <p:txBody>
          <a:bodyPr lIns="91420" tIns="45698" rIns="91420" bIns="45698" anchor="ctr" anchorCtr="0">
            <a:noAutofit/>
          </a:bodyPr>
          <a:lstStyle/>
          <a:p>
            <a:pPr algn="r">
              <a:buClr>
                <a:srgbClr val="808080"/>
              </a:buClr>
              <a:buSzPct val="25000"/>
            </a:pPr>
            <a:fld id="{00000000-1234-1234-1234-123412341234}" type="slidenum">
              <a:rPr lang="en-US" smtClean="0">
                <a:solidFill>
                  <a:srgbClr val="808080"/>
                </a:solidFill>
                <a:latin typeface="Avenir"/>
                <a:ea typeface="Avenir"/>
                <a:cs typeface="Avenir"/>
                <a:sym typeface="Avenir"/>
              </a:rPr>
              <a:pPr algn="r">
                <a:buClr>
                  <a:srgbClr val="808080"/>
                </a:buClr>
                <a:buSzPct val="25000"/>
              </a:pPr>
              <a:t>‹#›</a:t>
            </a:fld>
            <a:endParaRPr lang="en-US" dirty="0">
              <a:solidFill>
                <a:srgbClr val="808080"/>
              </a:solidFill>
              <a:latin typeface="Avenir"/>
              <a:ea typeface="Avenir"/>
              <a:cs typeface="Avenir"/>
              <a:sym typeface="Avenir"/>
            </a:endParaRPr>
          </a:p>
        </p:txBody>
      </p:sp>
      <p:cxnSp>
        <p:nvCxnSpPr>
          <p:cNvPr id="23" name="Shape 23"/>
          <p:cNvCxnSpPr/>
          <p:nvPr/>
        </p:nvCxnSpPr>
        <p:spPr>
          <a:xfrm rot="10800000">
            <a:off x="304799" y="731835"/>
            <a:ext cx="11582400" cy="0"/>
          </a:xfrm>
          <a:prstGeom prst="straightConnector1">
            <a:avLst/>
          </a:prstGeom>
          <a:noFill/>
          <a:ln w="9525" cap="flat" cmpd="sng">
            <a:solidFill>
              <a:srgbClr val="151515"/>
            </a:solidFill>
            <a:prstDash val="solid"/>
            <a:miter/>
            <a:headEnd type="none" w="med" len="med"/>
            <a:tailEnd type="none" w="med" len="med"/>
          </a:ln>
        </p:spPr>
      </p:cxnSp>
    </p:spTree>
    <p:extLst>
      <p:ext uri="{BB962C8B-B14F-4D97-AF65-F5344CB8AC3E}">
        <p14:creationId xmlns:p14="http://schemas.microsoft.com/office/powerpoint/2010/main" val="33762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Custom Layout">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AA1D3DC5-6306-EC4F-B443-D53A6492FEBD}" type="slidenum">
              <a:rPr lang="en-US" smtClean="0"/>
              <a:pPr/>
              <a:t>‹#›</a:t>
            </a:fld>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6744" y="6406133"/>
            <a:ext cx="1052689" cy="226979"/>
          </a:xfrm>
          <a:prstGeom prst="rect">
            <a:avLst/>
          </a:prstGeom>
        </p:spPr>
      </p:pic>
    </p:spTree>
    <p:extLst>
      <p:ext uri="{BB962C8B-B14F-4D97-AF65-F5344CB8AC3E}">
        <p14:creationId xmlns:p14="http://schemas.microsoft.com/office/powerpoint/2010/main" val="865934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5_Custom Layout">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AA1D3DC5-6306-EC4F-B443-D53A6492FEBD}" type="slidenum">
              <a:rPr lang="en-US" smtClean="0"/>
              <a:pPr/>
              <a:t>‹#›</a:t>
            </a:fld>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6734" y="6406134"/>
            <a:ext cx="1052689" cy="226978"/>
          </a:xfrm>
          <a:prstGeom prst="rect">
            <a:avLst/>
          </a:prstGeom>
        </p:spPr>
      </p:pic>
      <p:sp>
        <p:nvSpPr>
          <p:cNvPr id="6" name="Title 5"/>
          <p:cNvSpPr>
            <a:spLocks noGrp="1"/>
          </p:cNvSpPr>
          <p:nvPr>
            <p:ph type="title"/>
          </p:nvPr>
        </p:nvSpPr>
        <p:spPr>
          <a:xfrm>
            <a:off x="546734" y="3136612"/>
            <a:ext cx="11098529" cy="584775"/>
          </a:xfrm>
        </p:spPr>
        <p:txBody>
          <a:bodyPr anchor="ctr"/>
          <a:lstStyle>
            <a:lvl1pPr algn="ctr">
              <a:defRPr/>
            </a:lvl1pPr>
          </a:lstStyle>
          <a:p>
            <a:r>
              <a:rPr lang="en-US" smtClean="0"/>
              <a:t>Click to edit Master title style</a:t>
            </a:r>
            <a:endParaRPr lang="en-US"/>
          </a:p>
        </p:txBody>
      </p:sp>
    </p:spTree>
    <p:extLst>
      <p:ext uri="{BB962C8B-B14F-4D97-AF65-F5344CB8AC3E}">
        <p14:creationId xmlns:p14="http://schemas.microsoft.com/office/powerpoint/2010/main" val="1743042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 Full">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304800" y="152403"/>
            <a:ext cx="11582400" cy="579436"/>
          </a:xfrm>
          <a:prstGeom prst="rect">
            <a:avLst/>
          </a:prstGeom>
        </p:spPr>
        <p:txBody>
          <a:bodyPr lIns="91426" tIns="45718" rIns="91426" bIns="45718" anchor="ctr">
            <a:normAutofit/>
          </a:bodyPr>
          <a:lstStyle>
            <a:lvl1pPr algn="l">
              <a:defRPr sz="2700" b="0" i="0" spc="100" baseline="0">
                <a:solidFill>
                  <a:srgbClr val="29303A"/>
                </a:solidFill>
                <a:latin typeface="Avenir Next" charset="0"/>
                <a:ea typeface="Avenir Next" charset="0"/>
                <a:cs typeface="Avenir Next" charset="0"/>
              </a:defRPr>
            </a:lvl1pPr>
          </a:lstStyle>
          <a:p>
            <a:r>
              <a:rPr lang="en-US" dirty="0" smtClean="0"/>
              <a:t>TITLE HERE</a:t>
            </a:r>
            <a:endParaRPr lang="en-US" dirty="0"/>
          </a:p>
        </p:txBody>
      </p:sp>
      <p:sp>
        <p:nvSpPr>
          <p:cNvPr id="2" name="TextBox 1"/>
          <p:cNvSpPr txBox="1"/>
          <p:nvPr userDrawn="1"/>
        </p:nvSpPr>
        <p:spPr>
          <a:xfrm>
            <a:off x="12505070" y="-1358369"/>
            <a:ext cx="184647" cy="323161"/>
          </a:xfrm>
          <a:prstGeom prst="rect">
            <a:avLst/>
          </a:prstGeom>
          <a:noFill/>
        </p:spPr>
        <p:txBody>
          <a:bodyPr wrap="none" lIns="91428" tIns="45718" rIns="91428" bIns="45718" rtlCol="0">
            <a:spAutoFit/>
          </a:bodyPr>
          <a:lstStyle/>
          <a:p>
            <a:endParaRPr lang="en-US" dirty="0"/>
          </a:p>
        </p:txBody>
      </p:sp>
      <p:sp>
        <p:nvSpPr>
          <p:cNvPr id="7" name="Content Placeholder 2"/>
          <p:cNvSpPr>
            <a:spLocks noGrp="1"/>
          </p:cNvSpPr>
          <p:nvPr>
            <p:ph sz="half" idx="1"/>
          </p:nvPr>
        </p:nvSpPr>
        <p:spPr>
          <a:xfrm>
            <a:off x="304800" y="1097753"/>
            <a:ext cx="11582400" cy="5028411"/>
          </a:xfrm>
          <a:prstGeom prst="rect">
            <a:avLst/>
          </a:prstGeom>
        </p:spPr>
        <p:txBody>
          <a:bodyPr lIns="91426" tIns="45718" rIns="91426" bIns="45718"/>
          <a:lstStyle>
            <a:lvl1pPr marL="228562" indent="-228562" algn="l" defTabSz="914241" rtl="0" eaLnBrk="1" latinLnBrk="0" hangingPunct="1">
              <a:lnSpc>
                <a:spcPct val="90000"/>
              </a:lnSpc>
              <a:spcBef>
                <a:spcPts val="1000"/>
              </a:spcBef>
              <a:buClr>
                <a:srgbClr val="3BA3F8"/>
              </a:buClr>
              <a:buFont typeface="Arial"/>
              <a:buChar char="•"/>
              <a:defRPr lang="en-US" sz="1500" kern="1200" dirty="0" smtClean="0">
                <a:solidFill>
                  <a:schemeClr val="tx1"/>
                </a:solidFill>
                <a:latin typeface="Avenir Next Regular"/>
                <a:ea typeface="+mn-ea"/>
                <a:cs typeface="Avenir Next Regular"/>
              </a:defRPr>
            </a:lvl1pPr>
            <a:lvl2pPr marL="228562" indent="-228562" algn="l" defTabSz="914241" rtl="0" eaLnBrk="1" latinLnBrk="0" hangingPunct="1">
              <a:lnSpc>
                <a:spcPct val="90000"/>
              </a:lnSpc>
              <a:spcBef>
                <a:spcPts val="1000"/>
              </a:spcBef>
              <a:buClr>
                <a:srgbClr val="3BA3F8"/>
              </a:buClr>
              <a:buFont typeface="Arial"/>
              <a:buChar char="•"/>
              <a:defRPr lang="en-US" sz="1500" kern="1200" dirty="0" smtClean="0">
                <a:solidFill>
                  <a:schemeClr val="tx1"/>
                </a:solidFill>
                <a:latin typeface="Avenir Next Regular"/>
                <a:ea typeface="+mn-ea"/>
                <a:cs typeface="Avenir Next Regular"/>
              </a:defRPr>
            </a:lvl2pPr>
            <a:lvl3pPr marL="228562" indent="-228562" algn="l" defTabSz="914241" rtl="0" eaLnBrk="1" latinLnBrk="0" hangingPunct="1">
              <a:lnSpc>
                <a:spcPct val="90000"/>
              </a:lnSpc>
              <a:spcBef>
                <a:spcPts val="1000"/>
              </a:spcBef>
              <a:buClr>
                <a:srgbClr val="3BA3F8"/>
              </a:buClr>
              <a:buFont typeface="Arial"/>
              <a:buChar char="•"/>
              <a:defRPr lang="en-US" sz="1500" kern="1200" dirty="0" smtClean="0">
                <a:solidFill>
                  <a:schemeClr val="tx1"/>
                </a:solidFill>
                <a:latin typeface="Avenir Next Regular"/>
                <a:ea typeface="+mn-ea"/>
                <a:cs typeface="Avenir Next Regular"/>
              </a:defRPr>
            </a:lvl3pPr>
            <a:lvl4pPr marL="228562" indent="-228562" algn="l" defTabSz="914241" rtl="0" eaLnBrk="1" latinLnBrk="0" hangingPunct="1">
              <a:lnSpc>
                <a:spcPct val="90000"/>
              </a:lnSpc>
              <a:spcBef>
                <a:spcPts val="1000"/>
              </a:spcBef>
              <a:buClr>
                <a:srgbClr val="3BA3F8"/>
              </a:buClr>
              <a:buFont typeface="Arial"/>
              <a:buChar char="•"/>
              <a:defRPr lang="en-US" sz="1500" kern="1200" dirty="0" smtClean="0">
                <a:solidFill>
                  <a:schemeClr val="tx1"/>
                </a:solidFill>
                <a:latin typeface="Avenir Next Regular"/>
                <a:ea typeface="+mn-ea"/>
                <a:cs typeface="Avenir Next Regular"/>
              </a:defRPr>
            </a:lvl4pPr>
            <a:lvl5pPr marL="228562" indent="-228562" algn="l" defTabSz="914241" rtl="0" eaLnBrk="1" latinLnBrk="0" hangingPunct="1">
              <a:lnSpc>
                <a:spcPct val="90000"/>
              </a:lnSpc>
              <a:spcBef>
                <a:spcPts val="1000"/>
              </a:spcBef>
              <a:buClr>
                <a:srgbClr val="3BA3F8"/>
              </a:buClr>
              <a:buFont typeface="Arial"/>
              <a:buChar char="•"/>
              <a:defRPr lang="en-US" sz="1500" kern="1200" dirty="0">
                <a:solidFill>
                  <a:schemeClr val="tx1"/>
                </a:solidFill>
                <a:latin typeface="Avenir Next Regular"/>
                <a:ea typeface="+mn-ea"/>
                <a:cs typeface="Avenir Next Regular"/>
              </a:defRPr>
            </a:lvl5pPr>
            <a:lvl6pPr>
              <a:defRPr sz="1900"/>
            </a:lvl6pPr>
            <a:lvl7pPr>
              <a:defRPr sz="1900"/>
            </a:lvl7pPr>
            <a:lvl8pPr>
              <a:defRPr sz="1900"/>
            </a:lvl8pPr>
            <a:lvl9pPr>
              <a:defRPr sz="1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1"/>
          <p:cNvSpPr>
            <a:spLocks noGrp="1"/>
          </p:cNvSpPr>
          <p:nvPr>
            <p:ph type="sldNum" sz="quarter" idx="4"/>
          </p:nvPr>
        </p:nvSpPr>
        <p:spPr>
          <a:xfrm>
            <a:off x="9144000" y="6356352"/>
            <a:ext cx="2844800" cy="365125"/>
          </a:xfrm>
          <a:prstGeom prst="rect">
            <a:avLst/>
          </a:prstGeom>
        </p:spPr>
        <p:txBody>
          <a:bodyPr vert="horz" lIns="91426" tIns="45718" rIns="91426" bIns="45718" rtlCol="0" anchor="ctr"/>
          <a:lstStyle>
            <a:lvl1pPr algn="r">
              <a:defRPr sz="1500" b="0" i="0">
                <a:solidFill>
                  <a:srgbClr val="808080"/>
                </a:solidFill>
                <a:latin typeface="Avenir Next Regular"/>
                <a:cs typeface="Avenir Next Regular"/>
              </a:defRPr>
            </a:lvl1pPr>
          </a:lstStyle>
          <a:p>
            <a:fld id="{425EB5B4-01A8-624A-B1F3-C68A7B6EEA81}" type="slidenum">
              <a:rPr lang="en-US" smtClean="0"/>
              <a:pPr/>
              <a:t>‹#›</a:t>
            </a:fld>
            <a:endParaRPr lang="en-US" dirty="0"/>
          </a:p>
        </p:txBody>
      </p:sp>
      <p:cxnSp>
        <p:nvCxnSpPr>
          <p:cNvPr id="18" name="Straight Connector 17"/>
          <p:cNvCxnSpPr/>
          <p:nvPr userDrawn="1"/>
        </p:nvCxnSpPr>
        <p:spPr>
          <a:xfrm flipH="1">
            <a:off x="304807" y="731836"/>
            <a:ext cx="11582401" cy="0"/>
          </a:xfrm>
          <a:prstGeom prst="line">
            <a:avLst/>
          </a:prstGeom>
          <a:ln w="9525">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9819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519" cy="6858000"/>
          </a:xfrm>
          <a:prstGeom prst="rect">
            <a:avLst/>
          </a:prstGeom>
        </p:spPr>
      </p:pic>
      <p:sp>
        <p:nvSpPr>
          <p:cNvPr id="3" name="Subtitle 2"/>
          <p:cNvSpPr>
            <a:spLocks noGrp="1"/>
          </p:cNvSpPr>
          <p:nvPr>
            <p:ph type="subTitle" idx="1"/>
          </p:nvPr>
        </p:nvSpPr>
        <p:spPr>
          <a:xfrm>
            <a:off x="1524000" y="5460043"/>
            <a:ext cx="9144000" cy="313932"/>
          </a:xfrm>
        </p:spPr>
        <p:txBody>
          <a:bodyPr anchor="t">
            <a:sp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pic>
        <p:nvPicPr>
          <p:cNvPr id="5" name="Picture 4"/>
          <p:cNvPicPr>
            <a:picLocks noChangeAspect="1"/>
          </p:cNvPicPr>
          <p:nvPr userDrawn="1"/>
        </p:nvPicPr>
        <p:blipFill>
          <a:blip r:embed="rId3"/>
          <a:stretch>
            <a:fillRect/>
          </a:stretch>
        </p:blipFill>
        <p:spPr>
          <a:xfrm>
            <a:off x="4264290" y="3135087"/>
            <a:ext cx="3663419" cy="54864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 Only">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smtClean="0"/>
              <a:t>CLICK TO EDIT MASTER TITLE STYLE</a:t>
            </a:r>
            <a:endParaRPr lang="en-US" dirty="0"/>
          </a:p>
        </p:txBody>
      </p:sp>
      <p:sp>
        <p:nvSpPr>
          <p:cNvPr id="6" name="Slide Number Placeholder 5"/>
          <p:cNvSpPr>
            <a:spLocks noGrp="1"/>
          </p:cNvSpPr>
          <p:nvPr>
            <p:ph type="sldNum" sz="quarter" idx="10"/>
          </p:nvPr>
        </p:nvSpPr>
        <p:spPr/>
        <p:txBody>
          <a:bodyPr/>
          <a:lstStyle/>
          <a:p>
            <a:fld id="{AA1D3DC5-6306-EC4F-B443-D53A6492FEBD}" type="slidenum">
              <a:rPr lang="en-US" smtClean="0"/>
              <a:pPr/>
              <a:t>‹#›</a:t>
            </a:fld>
            <a:endParaRPr lang="en-US"/>
          </a:p>
        </p:txBody>
      </p:sp>
      <p:sp>
        <p:nvSpPr>
          <p:cNvPr id="8" name="Rectangle 7"/>
          <p:cNvSpPr/>
          <p:nvPr userDrawn="1"/>
        </p:nvSpPr>
        <p:spPr>
          <a:xfrm>
            <a:off x="0" y="429140"/>
            <a:ext cx="225287" cy="291548"/>
          </a:xfrm>
          <a:prstGeom prst="rect">
            <a:avLst/>
          </a:prstGeom>
          <a:solidFill>
            <a:srgbClr val="33A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2518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eading Only">
    <p:bg>
      <p:bgPr>
        <a:solidFill>
          <a:srgbClr val="FAFAFA"/>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smtClean="0"/>
              <a:t>CLICK TO EDIT MASTER TITLE STYLE</a:t>
            </a:r>
            <a:endParaRPr lang="en-US" dirty="0"/>
          </a:p>
        </p:txBody>
      </p:sp>
      <p:sp>
        <p:nvSpPr>
          <p:cNvPr id="6" name="Slide Number Placeholder 5"/>
          <p:cNvSpPr>
            <a:spLocks noGrp="1"/>
          </p:cNvSpPr>
          <p:nvPr>
            <p:ph type="sldNum" sz="quarter" idx="10"/>
          </p:nvPr>
        </p:nvSpPr>
        <p:spPr/>
        <p:txBody>
          <a:bodyPr/>
          <a:lstStyle/>
          <a:p>
            <a:fld id="{AA1D3DC5-6306-EC4F-B443-D53A6492FEBD}" type="slidenum">
              <a:rPr lang="en-US" smtClean="0"/>
              <a:pPr/>
              <a:t>‹#›</a:t>
            </a:fld>
            <a:endParaRPr lang="en-US"/>
          </a:p>
        </p:txBody>
      </p:sp>
      <p:sp>
        <p:nvSpPr>
          <p:cNvPr id="8" name="Rectangle 7"/>
          <p:cNvSpPr/>
          <p:nvPr userDrawn="1"/>
        </p:nvSpPr>
        <p:spPr>
          <a:xfrm>
            <a:off x="0" y="429140"/>
            <a:ext cx="225287" cy="291548"/>
          </a:xfrm>
          <a:prstGeom prst="rect">
            <a:avLst/>
          </a:prstGeom>
          <a:solidFill>
            <a:srgbClr val="33A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 Body">
    <p:spTree>
      <p:nvGrpSpPr>
        <p:cNvPr id="1" name=""/>
        <p:cNvGrpSpPr/>
        <p:nvPr/>
      </p:nvGrpSpPr>
      <p:grpSpPr>
        <a:xfrm>
          <a:off x="0" y="0"/>
          <a:ext cx="0" cy="0"/>
          <a:chOff x="0" y="0"/>
          <a:chExt cx="0" cy="0"/>
        </a:xfrm>
      </p:grpSpPr>
      <p:sp>
        <p:nvSpPr>
          <p:cNvPr id="11" name="Slide Number Placeholder 10"/>
          <p:cNvSpPr>
            <a:spLocks noGrp="1"/>
          </p:cNvSpPr>
          <p:nvPr>
            <p:ph type="sldNum" sz="quarter" idx="13"/>
          </p:nvPr>
        </p:nvSpPr>
        <p:spPr/>
        <p:txBody>
          <a:bodyPr/>
          <a:lstStyle/>
          <a:p>
            <a:fld id="{AA1D3DC5-6306-EC4F-B443-D53A6492FEBD}" type="slidenum">
              <a:rPr lang="en-US" smtClean="0"/>
              <a:pPr/>
              <a:t>‹#›</a:t>
            </a:fld>
            <a:endParaRPr lang="en-US"/>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14" name="Rectangle 13"/>
          <p:cNvSpPr/>
          <p:nvPr userDrawn="1"/>
        </p:nvSpPr>
        <p:spPr>
          <a:xfrm>
            <a:off x="0" y="429140"/>
            <a:ext cx="225287" cy="291548"/>
          </a:xfrm>
          <a:prstGeom prst="rect">
            <a:avLst/>
          </a:prstGeom>
          <a:solidFill>
            <a:srgbClr val="33A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p:cNvSpPr>
            <a:spLocks noGrp="1"/>
          </p:cNvSpPr>
          <p:nvPr>
            <p:ph sz="quarter" idx="14"/>
          </p:nvPr>
        </p:nvSpPr>
        <p:spPr>
          <a:xfrm>
            <a:off x="365760" y="1167390"/>
            <a:ext cx="11460480" cy="49000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ing + Body + Image">
    <p:spTree>
      <p:nvGrpSpPr>
        <p:cNvPr id="1" name=""/>
        <p:cNvGrpSpPr/>
        <p:nvPr/>
      </p:nvGrpSpPr>
      <p:grpSpPr>
        <a:xfrm>
          <a:off x="0" y="0"/>
          <a:ext cx="0" cy="0"/>
          <a:chOff x="0" y="0"/>
          <a:chExt cx="0" cy="0"/>
        </a:xfrm>
      </p:grpSpPr>
      <p:sp>
        <p:nvSpPr>
          <p:cNvPr id="11" name="Slide Number Placeholder 10"/>
          <p:cNvSpPr>
            <a:spLocks noGrp="1"/>
          </p:cNvSpPr>
          <p:nvPr>
            <p:ph type="sldNum" sz="quarter" idx="13"/>
          </p:nvPr>
        </p:nvSpPr>
        <p:spPr/>
        <p:txBody>
          <a:bodyPr/>
          <a:lstStyle/>
          <a:p>
            <a:fld id="{AA1D3DC5-6306-EC4F-B443-D53A6492FEBD}" type="slidenum">
              <a:rPr lang="en-US" smtClean="0"/>
              <a:pPr/>
              <a:t>‹#›</a:t>
            </a:fld>
            <a:endParaRPr lang="en-US"/>
          </a:p>
        </p:txBody>
      </p:sp>
      <p:sp>
        <p:nvSpPr>
          <p:cNvPr id="4" name="Picture Placeholder 3"/>
          <p:cNvSpPr>
            <a:spLocks noGrp="1"/>
          </p:cNvSpPr>
          <p:nvPr>
            <p:ph type="pic" sz="quarter" idx="14"/>
          </p:nvPr>
        </p:nvSpPr>
        <p:spPr>
          <a:xfrm>
            <a:off x="6456218" y="1166812"/>
            <a:ext cx="5370022" cy="4900613"/>
          </a:xfrm>
        </p:spPr>
        <p:txBody>
          <a:bodyPr/>
          <a:lstStyle>
            <a:lvl1pPr marL="0" indent="0">
              <a:buNone/>
              <a:defRPr/>
            </a:lvl1pPr>
          </a:lstStyle>
          <a:p>
            <a:endParaRPr lang="en-US"/>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14" name="Rectangle 13"/>
          <p:cNvSpPr/>
          <p:nvPr userDrawn="1"/>
        </p:nvSpPr>
        <p:spPr>
          <a:xfrm>
            <a:off x="0" y="429140"/>
            <a:ext cx="225287" cy="291548"/>
          </a:xfrm>
          <a:prstGeom prst="rect">
            <a:avLst/>
          </a:prstGeom>
          <a:solidFill>
            <a:srgbClr val="33A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p:cNvSpPr>
            <a:spLocks noGrp="1"/>
          </p:cNvSpPr>
          <p:nvPr>
            <p:ph sz="quarter" idx="15"/>
          </p:nvPr>
        </p:nvSpPr>
        <p:spPr>
          <a:xfrm>
            <a:off x="365759" y="1166813"/>
            <a:ext cx="5730241" cy="49006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3F4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0"/>
          </p:nvPr>
        </p:nvSpPr>
        <p:spPr/>
        <p:txBody>
          <a:bodyPr/>
          <a:lstStyle/>
          <a:p>
            <a:fld id="{AA1D3DC5-6306-EC4F-B443-D53A6492FEBD}" type="slidenum">
              <a:rPr lang="en-US" smtClean="0"/>
              <a:pPr/>
              <a:t>‹#›</a:t>
            </a:fld>
            <a:endParaRPr lang="en-US"/>
          </a:p>
        </p:txBody>
      </p:sp>
      <p:sp>
        <p:nvSpPr>
          <p:cNvPr id="6" name="Title 5"/>
          <p:cNvSpPr>
            <a:spLocks noGrp="1"/>
          </p:cNvSpPr>
          <p:nvPr>
            <p:ph type="title" hasCustomPrompt="1"/>
          </p:nvPr>
        </p:nvSpPr>
        <p:spPr>
          <a:xfrm>
            <a:off x="375036" y="3198168"/>
            <a:ext cx="11460481" cy="461665"/>
          </a:xfrm>
        </p:spPr>
        <p:txBody>
          <a:bodyPr anchor="ctr">
            <a:spAutoFit/>
          </a:bodyPr>
          <a:lstStyle>
            <a:lvl1pPr algn="ctr">
              <a:defRPr>
                <a:solidFill>
                  <a:schemeClr val="bg1"/>
                </a:solidFill>
              </a:defRPr>
            </a:lvl1pPr>
          </a:lstStyle>
          <a:p>
            <a:r>
              <a:rPr lang="en-US" dirty="0" smtClean="0"/>
              <a:t>CLICK TO EDIT MASTER TITLE STYLE</a:t>
            </a:r>
            <a:endParaRPr lang="en-US" dirty="0"/>
          </a:p>
        </p:txBody>
      </p:sp>
      <p:pic>
        <p:nvPicPr>
          <p:cNvPr id="10" name="Picture 9"/>
          <p:cNvPicPr>
            <a:picLocks noChangeAspect="1"/>
          </p:cNvPicPr>
          <p:nvPr userDrawn="1"/>
        </p:nvPicPr>
        <p:blipFill>
          <a:blip r:embed="rId2"/>
          <a:stretch>
            <a:fillRect/>
          </a:stretch>
        </p:blipFill>
        <p:spPr>
          <a:xfrm>
            <a:off x="365759" y="6524362"/>
            <a:ext cx="1221140" cy="1828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2">
    <p:bg>
      <p:bgPr>
        <a:solidFill>
          <a:srgbClr val="33A1FC"/>
        </a:solidFill>
        <a:effectLst/>
      </p:bgPr>
    </p:bg>
    <p:spTree>
      <p:nvGrpSpPr>
        <p:cNvPr id="1" name=""/>
        <p:cNvGrpSpPr/>
        <p:nvPr/>
      </p:nvGrpSpPr>
      <p:grpSpPr>
        <a:xfrm>
          <a:off x="0" y="0"/>
          <a:ext cx="0" cy="0"/>
          <a:chOff x="0" y="0"/>
          <a:chExt cx="0" cy="0"/>
        </a:xfrm>
      </p:grpSpPr>
      <p:sp>
        <p:nvSpPr>
          <p:cNvPr id="11" name="Slide Number Placeholder 10"/>
          <p:cNvSpPr>
            <a:spLocks noGrp="1"/>
          </p:cNvSpPr>
          <p:nvPr>
            <p:ph type="sldNum" sz="quarter" idx="13"/>
          </p:nvPr>
        </p:nvSpPr>
        <p:spPr/>
        <p:txBody>
          <a:bodyPr/>
          <a:lstStyle>
            <a:lvl1pPr>
              <a:defRPr>
                <a:solidFill>
                  <a:schemeClr val="bg1"/>
                </a:solidFill>
              </a:defRPr>
            </a:lvl1pPr>
          </a:lstStyle>
          <a:p>
            <a:fld id="{AA1D3DC5-6306-EC4F-B443-D53A6492FEBD}" type="slidenum">
              <a:rPr lang="en-US" smtClean="0"/>
              <a:pPr/>
              <a:t>‹#›</a:t>
            </a:fld>
            <a:endParaRPr lang="en-US"/>
          </a:p>
        </p:txBody>
      </p:sp>
      <p:sp>
        <p:nvSpPr>
          <p:cNvPr id="5" name="Title 4"/>
          <p:cNvSpPr>
            <a:spLocks noGrp="1"/>
          </p:cNvSpPr>
          <p:nvPr>
            <p:ph type="title" hasCustomPrompt="1"/>
          </p:nvPr>
        </p:nvSpPr>
        <p:spPr>
          <a:xfrm>
            <a:off x="375036" y="3198167"/>
            <a:ext cx="11460481" cy="461665"/>
          </a:xfrm>
        </p:spPr>
        <p:txBody>
          <a:bodyPr anchor="ctr">
            <a:spAutoFit/>
          </a:bodyPr>
          <a:lstStyle>
            <a:lvl1pPr algn="ctr">
              <a:defRPr>
                <a:solidFill>
                  <a:schemeClr val="bg1"/>
                </a:solidFill>
              </a:defRPr>
            </a:lvl1pPr>
          </a:lstStyle>
          <a:p>
            <a:r>
              <a:rPr lang="en-US" dirty="0"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365759" y="6524362"/>
            <a:ext cx="1221140" cy="1828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 Footer">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AA1D3DC5-6306-EC4F-B443-D53A6492FEBD}" type="slidenum">
              <a:rPr lang="en-US" smtClean="0"/>
              <a:pPr/>
              <a:t>‹#›</a:t>
            </a:fld>
            <a:endParaRPr lang="en-US"/>
          </a:p>
        </p:txBody>
      </p:sp>
      <p:sp>
        <p:nvSpPr>
          <p:cNvPr id="4" name="Title 3"/>
          <p:cNvSpPr>
            <a:spLocks noGrp="1"/>
          </p:cNvSpPr>
          <p:nvPr>
            <p:ph type="title" hasCustomPrompt="1"/>
          </p:nvPr>
        </p:nvSpPr>
        <p:spPr>
          <a:xfrm>
            <a:off x="375036" y="3219844"/>
            <a:ext cx="11460481" cy="418311"/>
          </a:xfrm>
        </p:spPr>
        <p:txBody>
          <a:bodyPr anchor="ctr"/>
          <a:lstStyle>
            <a:lvl1pPr algn="ctr">
              <a:defRPr/>
            </a:lvl1pPr>
          </a:lstStyle>
          <a:p>
            <a:r>
              <a:rPr lang="en-US" dirty="0" smtClean="0"/>
              <a:t>CLICK TO EDIT MASTER TITLE STYLE</a:t>
            </a:r>
            <a:endParaRPr lang="en-US" dirty="0"/>
          </a:p>
        </p:txBody>
      </p:sp>
      <p:sp>
        <p:nvSpPr>
          <p:cNvPr id="8" name="Footer Placeholder 4"/>
          <p:cNvSpPr txBox="1">
            <a:spLocks/>
          </p:cNvSpPr>
          <p:nvPr userDrawn="1"/>
        </p:nvSpPr>
        <p:spPr>
          <a:xfrm>
            <a:off x="7383698" y="6509437"/>
            <a:ext cx="4059015" cy="215444"/>
          </a:xfrm>
          <a:prstGeom prst="rect">
            <a:avLst/>
          </a:prstGeom>
        </p:spPr>
        <p:txBody>
          <a:bodyPr vert="horz" wrap="square" lIns="0" tIns="45720" rIns="0" bIns="45720" rtlCol="0" anchor="ctr">
            <a:spAutoFit/>
          </a:bodyPr>
          <a:lstStyle>
            <a:defPPr>
              <a:defRPr lang="en-US"/>
            </a:defPPr>
            <a:lvl1pPr marL="0" algn="r" defTabSz="914400" rtl="0" eaLnBrk="1" latinLnBrk="0" hangingPunct="1">
              <a:defRPr sz="900" b="0" i="0" kern="1200">
                <a:solidFill>
                  <a:srgbClr val="8C939D"/>
                </a:solidFill>
                <a:latin typeface="AvenirNext LT Pro" charset="0"/>
                <a:ea typeface="AvenirNext LT Pro" charset="0"/>
                <a:cs typeface="AvenirNext LT Pro"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smtClean="0">
                <a:solidFill>
                  <a:srgbClr val="3F4B5A"/>
                </a:solidFill>
                <a:latin typeface="Avenir Next" charset="0"/>
                <a:ea typeface="Avenir Next" charset="0"/>
                <a:cs typeface="Avenir Next" charset="0"/>
              </a:rPr>
              <a:t>Learn more at datascience.com</a:t>
            </a:r>
            <a:r>
              <a:rPr lang="en-US" sz="800" dirty="0" smtClean="0">
                <a:latin typeface="Avenir Next" charset="0"/>
                <a:ea typeface="Avenir Next" charset="0"/>
                <a:cs typeface="Avenir Next" charset="0"/>
              </a:rPr>
              <a:t>  |  Empower Your Data Scientists</a:t>
            </a:r>
            <a:endParaRPr lang="en-US" sz="800" dirty="0">
              <a:latin typeface="Avenir Next" charset="0"/>
              <a:ea typeface="Avenir Next" charset="0"/>
              <a:cs typeface="Avenir Next" charset="0"/>
            </a:endParaRPr>
          </a:p>
        </p:txBody>
      </p:sp>
      <p:pic>
        <p:nvPicPr>
          <p:cNvPr id="6" name="Picture 5"/>
          <p:cNvPicPr>
            <a:picLocks noChangeAspect="1"/>
          </p:cNvPicPr>
          <p:nvPr userDrawn="1"/>
        </p:nvPicPr>
        <p:blipFill>
          <a:blip r:embed="rId2"/>
          <a:stretch>
            <a:fillRect/>
          </a:stretch>
        </p:blipFill>
        <p:spPr>
          <a:xfrm>
            <a:off x="365758" y="6524362"/>
            <a:ext cx="1221140" cy="182880"/>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5758" y="1167390"/>
            <a:ext cx="11460481" cy="4900090"/>
          </a:xfrm>
          <a:prstGeom prst="rect">
            <a:avLst/>
          </a:prstGeom>
        </p:spPr>
        <p:txBody>
          <a:bodyPr vert="horz" lIns="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7"/>
          <p:cNvSpPr>
            <a:spLocks noGrp="1"/>
          </p:cNvSpPr>
          <p:nvPr>
            <p:ph type="title"/>
          </p:nvPr>
        </p:nvSpPr>
        <p:spPr>
          <a:xfrm>
            <a:off x="365759" y="365759"/>
            <a:ext cx="11460481" cy="418311"/>
          </a:xfrm>
          <a:prstGeom prst="rect">
            <a:avLst/>
          </a:prstGeom>
        </p:spPr>
        <p:txBody>
          <a:bodyPr vert="horz" wrap="square" lIns="0" tIns="45720" rIns="91440" bIns="45720" rtlCol="0" anchor="t">
            <a:noAutofit/>
          </a:bodyPr>
          <a:lstStyle/>
          <a:p>
            <a:r>
              <a:rPr lang="en-US" dirty="0" smtClean="0"/>
              <a:t>CLICK TO EDIT MASTER TITLE STYLE</a:t>
            </a:r>
            <a:endParaRPr lang="en-US" dirty="0"/>
          </a:p>
        </p:txBody>
      </p:sp>
      <p:sp>
        <p:nvSpPr>
          <p:cNvPr id="16" name="Footer Placeholder 4"/>
          <p:cNvSpPr txBox="1">
            <a:spLocks/>
          </p:cNvSpPr>
          <p:nvPr userDrawn="1"/>
        </p:nvSpPr>
        <p:spPr>
          <a:xfrm>
            <a:off x="7383698" y="6509437"/>
            <a:ext cx="4059015" cy="215444"/>
          </a:xfrm>
          <a:prstGeom prst="rect">
            <a:avLst/>
          </a:prstGeom>
        </p:spPr>
        <p:txBody>
          <a:bodyPr vert="horz" wrap="square" lIns="0" tIns="45720" rIns="0" bIns="45720" rtlCol="0" anchor="ctr">
            <a:spAutoFit/>
          </a:bodyPr>
          <a:lstStyle>
            <a:defPPr>
              <a:defRPr lang="en-US"/>
            </a:defPPr>
            <a:lvl1pPr marL="0" algn="r" defTabSz="914400" rtl="0" eaLnBrk="1" latinLnBrk="0" hangingPunct="1">
              <a:defRPr sz="900" b="0" i="0" kern="1200">
                <a:solidFill>
                  <a:srgbClr val="8C939D"/>
                </a:solidFill>
                <a:latin typeface="AvenirNext LT Pro" charset="0"/>
                <a:ea typeface="AvenirNext LT Pro" charset="0"/>
                <a:cs typeface="AvenirNext LT Pro"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smtClean="0">
                <a:solidFill>
                  <a:srgbClr val="3F4B5A"/>
                </a:solidFill>
                <a:latin typeface="Avenir Next" charset="0"/>
                <a:ea typeface="Avenir Next" charset="0"/>
                <a:cs typeface="Avenir Next" charset="0"/>
              </a:rPr>
              <a:t>Learn more at datascience.com</a:t>
            </a:r>
            <a:r>
              <a:rPr lang="en-US" sz="800" dirty="0" smtClean="0">
                <a:latin typeface="Avenir Next" charset="0"/>
                <a:ea typeface="Avenir Next" charset="0"/>
                <a:cs typeface="Avenir Next" charset="0"/>
              </a:rPr>
              <a:t>  |  Empower Your Data Scientists</a:t>
            </a:r>
            <a:endParaRPr lang="en-US" sz="800" dirty="0">
              <a:latin typeface="Avenir Next" charset="0"/>
              <a:ea typeface="Avenir Next" charset="0"/>
              <a:cs typeface="Avenir Next" charset="0"/>
            </a:endParaRPr>
          </a:p>
        </p:txBody>
      </p:sp>
      <p:sp>
        <p:nvSpPr>
          <p:cNvPr id="22" name="Slide Number Placeholder 21"/>
          <p:cNvSpPr>
            <a:spLocks noGrp="1"/>
          </p:cNvSpPr>
          <p:nvPr>
            <p:ph type="sldNum" sz="quarter" idx="4"/>
          </p:nvPr>
        </p:nvSpPr>
        <p:spPr>
          <a:xfrm>
            <a:off x="11442713" y="6433240"/>
            <a:ext cx="406056" cy="365125"/>
          </a:xfrm>
          <a:prstGeom prst="rect">
            <a:avLst/>
          </a:prstGeom>
        </p:spPr>
        <p:txBody>
          <a:bodyPr vert="horz" lIns="91440" tIns="45720" rIns="91440" bIns="45720" rtlCol="0" anchor="ctr"/>
          <a:lstStyle>
            <a:lvl1pPr algn="r">
              <a:defRPr sz="800" b="0" i="0">
                <a:solidFill>
                  <a:srgbClr val="8C939D"/>
                </a:solidFill>
                <a:latin typeface="Avenir Next" charset="0"/>
                <a:ea typeface="Avenir Next" charset="0"/>
                <a:cs typeface="Avenir Next" charset="0"/>
              </a:defRPr>
            </a:lvl1pPr>
          </a:lstStyle>
          <a:p>
            <a:fld id="{AA1D3DC5-6306-EC4F-B443-D53A6492FEBD}" type="slidenum">
              <a:rPr lang="en-US" smtClean="0"/>
              <a:pPr/>
              <a:t>‹#›</a:t>
            </a:fld>
            <a:endParaRPr lang="en-US"/>
          </a:p>
        </p:txBody>
      </p:sp>
      <p:pic>
        <p:nvPicPr>
          <p:cNvPr id="2" name="Picture 1"/>
          <p:cNvPicPr>
            <a:picLocks noChangeAspect="1"/>
          </p:cNvPicPr>
          <p:nvPr userDrawn="1"/>
        </p:nvPicPr>
        <p:blipFill>
          <a:blip r:embed="rId16"/>
          <a:stretch>
            <a:fillRect/>
          </a:stretch>
        </p:blipFill>
        <p:spPr>
          <a:xfrm>
            <a:off x="365758" y="6524362"/>
            <a:ext cx="1221140" cy="182880"/>
          </a:xfrm>
          <a:prstGeom prst="rect">
            <a:avLst/>
          </a:prstGeom>
        </p:spPr>
      </p:pic>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73" r:id="rId4"/>
    <p:sldLayoutId id="2147483651" r:id="rId5"/>
    <p:sldLayoutId id="2147483662" r:id="rId6"/>
    <p:sldLayoutId id="2147483657" r:id="rId7"/>
    <p:sldLayoutId id="2147483654" r:id="rId8"/>
    <p:sldLayoutId id="2147483658" r:id="rId9"/>
    <p:sldLayoutId id="2147483665" r:id="rId10"/>
    <p:sldLayoutId id="2147483667" r:id="rId11"/>
    <p:sldLayoutId id="2147483670" r:id="rId12"/>
    <p:sldLayoutId id="2147483671" r:id="rId13"/>
    <p:sldLayoutId id="2147483672" r:id="rId14"/>
  </p:sldLayoutIdLst>
  <p:hf hdr="0" ftr="0" dt="0"/>
  <p:txStyles>
    <p:titleStyle>
      <a:lvl1pPr algn="l" defTabSz="914400" rtl="0" eaLnBrk="1" latinLnBrk="0" hangingPunct="1">
        <a:lnSpc>
          <a:spcPct val="100000"/>
        </a:lnSpc>
        <a:spcBef>
          <a:spcPct val="0"/>
        </a:spcBef>
        <a:buNone/>
        <a:defRPr sz="2400" kern="1200">
          <a:solidFill>
            <a:srgbClr val="3F4B5A"/>
          </a:solidFill>
          <a:latin typeface="Avenir Next" charset="0"/>
          <a:ea typeface="Avenir Next" charset="0"/>
          <a:cs typeface="Avenir Next" charset="0"/>
        </a:defRPr>
      </a:lvl1pPr>
    </p:titleStyle>
    <p:bodyStyle>
      <a:lvl1pPr marL="228600" indent="-228600" algn="l" defTabSz="914400" rtl="0" eaLnBrk="1" latinLnBrk="0" hangingPunct="1">
        <a:lnSpc>
          <a:spcPct val="100000"/>
        </a:lnSpc>
        <a:spcBef>
          <a:spcPts val="1000"/>
        </a:spcBef>
        <a:buClr>
          <a:srgbClr val="3F4B5A"/>
        </a:buClr>
        <a:buFont typeface="Arial"/>
        <a:buChar char="•"/>
        <a:defRPr sz="2000" b="0" i="0" kern="1200">
          <a:solidFill>
            <a:srgbClr val="3F4B5A"/>
          </a:solidFill>
          <a:latin typeface="Avenir Next" charset="0"/>
          <a:ea typeface="Avenir Next" charset="0"/>
          <a:cs typeface="Avenir Next" charset="0"/>
        </a:defRPr>
      </a:lvl1pPr>
      <a:lvl2pPr marL="685800" indent="-228600" algn="l" defTabSz="914400" rtl="0" eaLnBrk="1" latinLnBrk="0" hangingPunct="1">
        <a:lnSpc>
          <a:spcPct val="100000"/>
        </a:lnSpc>
        <a:spcBef>
          <a:spcPts val="500"/>
        </a:spcBef>
        <a:buClr>
          <a:srgbClr val="3F4B5A"/>
        </a:buClr>
        <a:buFont typeface="Arial"/>
        <a:buChar char="•"/>
        <a:defRPr sz="1800" b="0" i="0" kern="1200">
          <a:solidFill>
            <a:srgbClr val="3F4B5A"/>
          </a:solidFill>
          <a:latin typeface="Avenir Next" charset="0"/>
          <a:ea typeface="Avenir Next" charset="0"/>
          <a:cs typeface="Avenir Next" charset="0"/>
        </a:defRPr>
      </a:lvl2pPr>
      <a:lvl3pPr marL="1143000" indent="-228600" algn="l" defTabSz="914400" rtl="0" eaLnBrk="1" latinLnBrk="0" hangingPunct="1">
        <a:lnSpc>
          <a:spcPct val="100000"/>
        </a:lnSpc>
        <a:spcBef>
          <a:spcPts val="500"/>
        </a:spcBef>
        <a:buClr>
          <a:srgbClr val="3F4B5A"/>
        </a:buClr>
        <a:buFont typeface="Arial"/>
        <a:buChar char="•"/>
        <a:defRPr sz="1600" b="0" i="0" kern="1200">
          <a:solidFill>
            <a:srgbClr val="3F4B5A"/>
          </a:solidFill>
          <a:latin typeface="Avenir Next" charset="0"/>
          <a:ea typeface="Avenir Next" charset="0"/>
          <a:cs typeface="Avenir Next" charset="0"/>
        </a:defRPr>
      </a:lvl3pPr>
      <a:lvl4pPr marL="1600200" indent="-228600" algn="l" defTabSz="914400" rtl="0" eaLnBrk="1" latinLnBrk="0" hangingPunct="1">
        <a:lnSpc>
          <a:spcPct val="100000"/>
        </a:lnSpc>
        <a:spcBef>
          <a:spcPts val="500"/>
        </a:spcBef>
        <a:buClr>
          <a:srgbClr val="3F4B5A"/>
        </a:buClr>
        <a:buFont typeface="Arial"/>
        <a:buChar char="•"/>
        <a:defRPr sz="1400" b="0" i="0" kern="1200">
          <a:solidFill>
            <a:srgbClr val="3F4B5A"/>
          </a:solidFill>
          <a:latin typeface="Avenir Next" charset="0"/>
          <a:ea typeface="Avenir Next" charset="0"/>
          <a:cs typeface="Avenir Next" charset="0"/>
        </a:defRPr>
      </a:lvl4pPr>
      <a:lvl5pPr marL="2057400" indent="-228600" algn="l" defTabSz="914400" rtl="0" eaLnBrk="1" latinLnBrk="0" hangingPunct="1">
        <a:lnSpc>
          <a:spcPct val="100000"/>
        </a:lnSpc>
        <a:spcBef>
          <a:spcPts val="500"/>
        </a:spcBef>
        <a:buClr>
          <a:srgbClr val="3F4B5A"/>
        </a:buClr>
        <a:buFont typeface="Arial"/>
        <a:buChar char="•"/>
        <a:defRPr sz="1100" b="0" i="0" kern="1200">
          <a:solidFill>
            <a:srgbClr val="3F4B5A"/>
          </a:solidFill>
          <a:latin typeface="Avenir Next" charset="0"/>
          <a:ea typeface="Avenir Next" charset="0"/>
          <a:cs typeface="Avenir Nex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emf"/><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55.png"/></Relationships>
</file>

<file path=ppt/slides/_rels/slide11.xml.rels><?xml version="1.0" encoding="UTF-8" standalone="yes"?>
<Relationships xmlns="http://schemas.openxmlformats.org/package/2006/relationships"><Relationship Id="rId13" Type="http://schemas.openxmlformats.org/officeDocument/2006/relationships/image" Target="../media/image64.jpeg"/><Relationship Id="rId14" Type="http://schemas.openxmlformats.org/officeDocument/2006/relationships/image" Target="../media/image65.gif"/><Relationship Id="rId15" Type="http://schemas.openxmlformats.org/officeDocument/2006/relationships/image" Target="../media/image66.png"/><Relationship Id="rId16" Type="http://schemas.openxmlformats.org/officeDocument/2006/relationships/image" Target="../media/image67.png"/><Relationship Id="rId17" Type="http://schemas.openxmlformats.org/officeDocument/2006/relationships/image" Target="../media/image68.png"/><Relationship Id="rId18" Type="http://schemas.openxmlformats.org/officeDocument/2006/relationships/image" Target="../media/image69.png"/><Relationship Id="rId19" Type="http://schemas.openxmlformats.org/officeDocument/2006/relationships/image" Target="../media/image70.png"/><Relationship Id="rId50" Type="http://schemas.openxmlformats.org/officeDocument/2006/relationships/image" Target="../media/image101.tiff"/><Relationship Id="rId51" Type="http://schemas.openxmlformats.org/officeDocument/2006/relationships/image" Target="../media/image102.tiff"/><Relationship Id="rId52" Type="http://schemas.openxmlformats.org/officeDocument/2006/relationships/image" Target="../media/image103.tiff"/><Relationship Id="rId53" Type="http://schemas.openxmlformats.org/officeDocument/2006/relationships/image" Target="../media/image104.tiff"/><Relationship Id="rId54" Type="http://schemas.openxmlformats.org/officeDocument/2006/relationships/image" Target="../media/image105.tiff"/><Relationship Id="rId55" Type="http://schemas.openxmlformats.org/officeDocument/2006/relationships/image" Target="../media/image106.tiff"/><Relationship Id="rId56" Type="http://schemas.openxmlformats.org/officeDocument/2006/relationships/image" Target="../media/image107.png"/><Relationship Id="rId57" Type="http://schemas.openxmlformats.org/officeDocument/2006/relationships/image" Target="../media/image108.tiff"/><Relationship Id="rId58" Type="http://schemas.openxmlformats.org/officeDocument/2006/relationships/image" Target="../media/image109.tiff"/><Relationship Id="rId59" Type="http://schemas.openxmlformats.org/officeDocument/2006/relationships/image" Target="../media/image110.tiff"/><Relationship Id="rId40" Type="http://schemas.openxmlformats.org/officeDocument/2006/relationships/image" Target="../media/image91.tiff"/><Relationship Id="rId41" Type="http://schemas.openxmlformats.org/officeDocument/2006/relationships/image" Target="../media/image92.tiff"/><Relationship Id="rId42" Type="http://schemas.openxmlformats.org/officeDocument/2006/relationships/image" Target="../media/image93.tiff"/><Relationship Id="rId43" Type="http://schemas.openxmlformats.org/officeDocument/2006/relationships/image" Target="../media/image94.tiff"/><Relationship Id="rId44" Type="http://schemas.openxmlformats.org/officeDocument/2006/relationships/image" Target="../media/image95.png"/><Relationship Id="rId45" Type="http://schemas.openxmlformats.org/officeDocument/2006/relationships/image" Target="../media/image96.tiff"/><Relationship Id="rId46" Type="http://schemas.openxmlformats.org/officeDocument/2006/relationships/image" Target="../media/image97.tiff"/><Relationship Id="rId47" Type="http://schemas.openxmlformats.org/officeDocument/2006/relationships/image" Target="../media/image98.tiff"/><Relationship Id="rId48" Type="http://schemas.openxmlformats.org/officeDocument/2006/relationships/image" Target="../media/image99.tiff"/><Relationship Id="rId49" Type="http://schemas.openxmlformats.org/officeDocument/2006/relationships/image" Target="../media/image100.tiff"/><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6.png"/><Relationship Id="rId4" Type="http://schemas.openxmlformats.org/officeDocument/2006/relationships/hyperlink" Target="http://mwne.ws/2sjj2nt" TargetMode="External"/><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jpeg"/><Relationship Id="rId8" Type="http://schemas.openxmlformats.org/officeDocument/2006/relationships/image" Target="../media/image60.png"/><Relationship Id="rId9" Type="http://schemas.openxmlformats.org/officeDocument/2006/relationships/image" Target="../media/image61.png"/><Relationship Id="rId30" Type="http://schemas.openxmlformats.org/officeDocument/2006/relationships/image" Target="../media/image81.tiff"/><Relationship Id="rId31" Type="http://schemas.openxmlformats.org/officeDocument/2006/relationships/image" Target="../media/image82.tiff"/><Relationship Id="rId32" Type="http://schemas.openxmlformats.org/officeDocument/2006/relationships/image" Target="../media/image83.tiff"/><Relationship Id="rId33" Type="http://schemas.openxmlformats.org/officeDocument/2006/relationships/image" Target="../media/image84.tiff"/><Relationship Id="rId34" Type="http://schemas.openxmlformats.org/officeDocument/2006/relationships/image" Target="../media/image85.tiff"/><Relationship Id="rId35" Type="http://schemas.openxmlformats.org/officeDocument/2006/relationships/image" Target="../media/image86.tiff"/><Relationship Id="rId36" Type="http://schemas.openxmlformats.org/officeDocument/2006/relationships/image" Target="../media/image87.tiff"/><Relationship Id="rId37" Type="http://schemas.openxmlformats.org/officeDocument/2006/relationships/image" Target="../media/image88.tiff"/><Relationship Id="rId38" Type="http://schemas.openxmlformats.org/officeDocument/2006/relationships/image" Target="../media/image89.tiff"/><Relationship Id="rId39" Type="http://schemas.openxmlformats.org/officeDocument/2006/relationships/image" Target="../media/image90.tiff"/><Relationship Id="rId20" Type="http://schemas.openxmlformats.org/officeDocument/2006/relationships/image" Target="../media/image71.jpeg"/><Relationship Id="rId21" Type="http://schemas.openxmlformats.org/officeDocument/2006/relationships/image" Target="../media/image72.jpeg"/><Relationship Id="rId22" Type="http://schemas.openxmlformats.org/officeDocument/2006/relationships/image" Target="../media/image73.jpeg"/><Relationship Id="rId23" Type="http://schemas.openxmlformats.org/officeDocument/2006/relationships/image" Target="../media/image74.jpeg"/><Relationship Id="rId24" Type="http://schemas.openxmlformats.org/officeDocument/2006/relationships/image" Target="../media/image75.jpeg"/><Relationship Id="rId25" Type="http://schemas.openxmlformats.org/officeDocument/2006/relationships/image" Target="../media/image76.tiff"/><Relationship Id="rId26" Type="http://schemas.openxmlformats.org/officeDocument/2006/relationships/image" Target="../media/image77.tiff"/><Relationship Id="rId27" Type="http://schemas.openxmlformats.org/officeDocument/2006/relationships/image" Target="../media/image78.tiff"/><Relationship Id="rId28" Type="http://schemas.openxmlformats.org/officeDocument/2006/relationships/image" Target="../media/image79.tiff"/><Relationship Id="rId29" Type="http://schemas.openxmlformats.org/officeDocument/2006/relationships/image" Target="../media/image80.tiff"/><Relationship Id="rId60" Type="http://schemas.openxmlformats.org/officeDocument/2006/relationships/image" Target="../media/image111.tiff"/><Relationship Id="rId61" Type="http://schemas.openxmlformats.org/officeDocument/2006/relationships/image" Target="../media/image112.tiff"/><Relationship Id="rId62" Type="http://schemas.openxmlformats.org/officeDocument/2006/relationships/image" Target="../media/image113.tiff"/><Relationship Id="rId10" Type="http://schemas.openxmlformats.org/officeDocument/2006/relationships/image" Target="../media/image62.jpeg"/><Relationship Id="rId11" Type="http://schemas.openxmlformats.org/officeDocument/2006/relationships/image" Target="../media/image63.png"/><Relationship Id="rId12" Type="http://schemas.openxmlformats.org/officeDocument/2006/relationships/hyperlink" Target="http://bit.ly/2qEfLy6"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117.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0.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24.emf"/><Relationship Id="rId4" Type="http://schemas.openxmlformats.org/officeDocument/2006/relationships/image" Target="../media/image125.png"/><Relationship Id="rId5" Type="http://schemas.openxmlformats.org/officeDocument/2006/relationships/image" Target="../media/image126.jpg"/><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9" Type="http://schemas.openxmlformats.org/officeDocument/2006/relationships/image" Target="../media/image13.tiff"/><Relationship Id="rId20" Type="http://schemas.openxmlformats.org/officeDocument/2006/relationships/image" Target="../media/image24.tiff"/><Relationship Id="rId21" Type="http://schemas.openxmlformats.org/officeDocument/2006/relationships/image" Target="../media/image25.tiff"/><Relationship Id="rId22" Type="http://schemas.openxmlformats.org/officeDocument/2006/relationships/image" Target="../media/image26.tiff"/><Relationship Id="rId23" Type="http://schemas.openxmlformats.org/officeDocument/2006/relationships/image" Target="../media/image27.png"/><Relationship Id="rId24" Type="http://schemas.openxmlformats.org/officeDocument/2006/relationships/image" Target="../media/image28.png"/><Relationship Id="rId25" Type="http://schemas.openxmlformats.org/officeDocument/2006/relationships/image" Target="../media/image29.jpg"/><Relationship Id="rId26" Type="http://schemas.openxmlformats.org/officeDocument/2006/relationships/image" Target="../media/image30.emf"/><Relationship Id="rId27" Type="http://schemas.openxmlformats.org/officeDocument/2006/relationships/image" Target="../media/image31.tiff"/><Relationship Id="rId10" Type="http://schemas.openxmlformats.org/officeDocument/2006/relationships/image" Target="../media/image14.tiff"/><Relationship Id="rId11" Type="http://schemas.openxmlformats.org/officeDocument/2006/relationships/image" Target="../media/image15.tiff"/><Relationship Id="rId12" Type="http://schemas.openxmlformats.org/officeDocument/2006/relationships/image" Target="../media/image16.tiff"/><Relationship Id="rId13" Type="http://schemas.openxmlformats.org/officeDocument/2006/relationships/image" Target="../media/image17.tiff"/><Relationship Id="rId14" Type="http://schemas.openxmlformats.org/officeDocument/2006/relationships/image" Target="../media/image18.tiff"/><Relationship Id="rId15" Type="http://schemas.openxmlformats.org/officeDocument/2006/relationships/image" Target="../media/image19.tiff"/><Relationship Id="rId16" Type="http://schemas.openxmlformats.org/officeDocument/2006/relationships/image" Target="../media/image20.tiff"/><Relationship Id="rId17" Type="http://schemas.openxmlformats.org/officeDocument/2006/relationships/image" Target="../media/image21.tiff"/><Relationship Id="rId18" Type="http://schemas.openxmlformats.org/officeDocument/2006/relationships/image" Target="../media/image22.tiff"/><Relationship Id="rId19" Type="http://schemas.openxmlformats.org/officeDocument/2006/relationships/image" Target="../media/image23.tiff"/><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png"/><Relationship Id="rId7" Type="http://schemas.openxmlformats.org/officeDocument/2006/relationships/image" Target="../media/image11.tiff"/><Relationship Id="rId8" Type="http://schemas.openxmlformats.org/officeDocument/2006/relationships/image" Target="../media/image12.tiff"/></Relationships>
</file>

<file path=ppt/slides/_rels/slide20.xml.rels><?xml version="1.0" encoding="UTF-8" standalone="yes"?>
<Relationships xmlns="http://schemas.openxmlformats.org/package/2006/relationships"><Relationship Id="rId3" Type="http://schemas.openxmlformats.org/officeDocument/2006/relationships/image" Target="../media/image127.emf"/><Relationship Id="rId4" Type="http://schemas.openxmlformats.org/officeDocument/2006/relationships/image" Target="../media/image128.emf"/><Relationship Id="rId5" Type="http://schemas.openxmlformats.org/officeDocument/2006/relationships/image" Target="../media/image129.emf"/><Relationship Id="rId6" Type="http://schemas.openxmlformats.org/officeDocument/2006/relationships/image" Target="../media/image130.emf"/><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6" Type="http://schemas.openxmlformats.org/officeDocument/2006/relationships/image" Target="../media/image134.png"/><Relationship Id="rId7" Type="http://schemas.openxmlformats.org/officeDocument/2006/relationships/image" Target="../media/image135.png"/><Relationship Id="rId8" Type="http://schemas.openxmlformats.org/officeDocument/2006/relationships/image" Target="../media/image136.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2.emf"/></Relationships>
</file>

<file path=ppt/slides/_rels/slide5.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5" Type="http://schemas.openxmlformats.org/officeDocument/2006/relationships/image" Target="../media/image48.emf"/><Relationship Id="rId6" Type="http://schemas.openxmlformats.org/officeDocument/2006/relationships/image" Target="../media/image49.emf"/><Relationship Id="rId7" Type="http://schemas.openxmlformats.org/officeDocument/2006/relationships/image" Target="../media/image50.em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DS8P8url03o" TargetMode="External"/><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hyperlink" Target="http://www.burtchworks.com/2016/07/13/sas-r-python-survey-2016-tool-analytics-pros-prefer/" TargetMode="External"/><Relationship Id="rId8" Type="http://schemas.openxmlformats.org/officeDocument/2006/relationships/image" Target="../media/image54.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86080" cy="2402956"/>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35022"/>
          <a:stretch/>
        </p:blipFill>
        <p:spPr>
          <a:xfrm>
            <a:off x="0" y="2399624"/>
            <a:ext cx="12192000" cy="4458376"/>
          </a:xfrm>
          <a:prstGeom prst="rect">
            <a:avLst/>
          </a:prstGeom>
        </p:spPr>
      </p:pic>
      <p:sp>
        <p:nvSpPr>
          <p:cNvPr id="7" name="Rectangle 6"/>
          <p:cNvSpPr/>
          <p:nvPr/>
        </p:nvSpPr>
        <p:spPr>
          <a:xfrm>
            <a:off x="1233378" y="616074"/>
            <a:ext cx="9732335" cy="5087474"/>
          </a:xfrm>
          <a:prstGeom prst="rect">
            <a:avLst/>
          </a:prstGeom>
          <a:solidFill>
            <a:schemeClr val="bg1"/>
          </a:solidFill>
          <a:ln>
            <a:noFill/>
          </a:ln>
          <a:effectLst>
            <a:outerShdw blurRad="50800" dist="76200" dir="5400000" sx="101000" sy="101000" algn="t" rotWithShape="0">
              <a:srgbClr val="3F4A5A">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2243469" y="1342083"/>
            <a:ext cx="7705061" cy="2945496"/>
            <a:chOff x="2243469" y="2027725"/>
            <a:chExt cx="7705061" cy="2945496"/>
          </a:xfrm>
        </p:grpSpPr>
        <p:pic>
          <p:nvPicPr>
            <p:cNvPr id="9" name="Picture 8"/>
            <p:cNvPicPr>
              <a:picLocks noChangeAspect="1"/>
            </p:cNvPicPr>
            <p:nvPr/>
          </p:nvPicPr>
          <p:blipFill>
            <a:blip r:embed="rId4"/>
            <a:stretch>
              <a:fillRect/>
            </a:stretch>
          </p:blipFill>
          <p:spPr>
            <a:xfrm>
              <a:off x="4891309" y="2027725"/>
              <a:ext cx="2403459" cy="1205762"/>
            </a:xfrm>
            <a:prstGeom prst="rect">
              <a:avLst/>
            </a:prstGeom>
          </p:spPr>
        </p:pic>
        <p:sp>
          <p:nvSpPr>
            <p:cNvPr id="10" name="TextBox 9"/>
            <p:cNvSpPr txBox="1"/>
            <p:nvPr/>
          </p:nvSpPr>
          <p:spPr>
            <a:xfrm>
              <a:off x="2243469" y="3772892"/>
              <a:ext cx="7705061" cy="1200329"/>
            </a:xfrm>
            <a:prstGeom prst="rect">
              <a:avLst/>
            </a:prstGeom>
            <a:noFill/>
          </p:spPr>
          <p:txBody>
            <a:bodyPr wrap="square" rtlCol="0">
              <a:spAutoFit/>
            </a:bodyPr>
            <a:lstStyle/>
            <a:p>
              <a:pPr algn="ctr"/>
              <a:r>
                <a:rPr lang="en-US" sz="3600">
                  <a:latin typeface="Avenir Next" charset="0"/>
                  <a:ea typeface="Avenir Next" charset="0"/>
                  <a:cs typeface="Avenir Next" charset="0"/>
                </a:rPr>
                <a:t>Data Science Platforms: </a:t>
              </a:r>
              <a:br>
                <a:rPr lang="en-US" sz="3600">
                  <a:latin typeface="Avenir Next" charset="0"/>
                  <a:ea typeface="Avenir Next" charset="0"/>
                  <a:cs typeface="Avenir Next" charset="0"/>
                </a:rPr>
              </a:br>
              <a:r>
                <a:rPr lang="en-US" sz="3600">
                  <a:latin typeface="Avenir Next" charset="0"/>
                  <a:ea typeface="Avenir Next" charset="0"/>
                  <a:cs typeface="Avenir Next" charset="0"/>
                </a:rPr>
                <a:t>Your Key to Actionable Analytics</a:t>
              </a:r>
              <a:endParaRPr lang="en-US" sz="3600" dirty="0">
                <a:solidFill>
                  <a:srgbClr val="3F4A5A"/>
                </a:solidFill>
                <a:latin typeface="Avenir Next" charset="0"/>
                <a:ea typeface="Avenir Next" charset="0"/>
                <a:cs typeface="Avenir Next" charset="0"/>
              </a:endParaRPr>
            </a:p>
          </p:txBody>
        </p:sp>
        <p:cxnSp>
          <p:nvCxnSpPr>
            <p:cNvPr id="14" name="Straight Connector 13"/>
            <p:cNvCxnSpPr/>
            <p:nvPr/>
          </p:nvCxnSpPr>
          <p:spPr>
            <a:xfrm>
              <a:off x="5866210" y="3503840"/>
              <a:ext cx="453656" cy="0"/>
            </a:xfrm>
            <a:prstGeom prst="line">
              <a:avLst/>
            </a:prstGeom>
            <a:ln w="12700">
              <a:solidFill>
                <a:srgbClr val="D9DCDF"/>
              </a:solidFill>
            </a:ln>
          </p:spPr>
          <p:style>
            <a:lnRef idx="1">
              <a:schemeClr val="accent1"/>
            </a:lnRef>
            <a:fillRef idx="0">
              <a:schemeClr val="accent1"/>
            </a:fillRef>
            <a:effectRef idx="0">
              <a:schemeClr val="accent1"/>
            </a:effectRef>
            <a:fontRef idx="minor">
              <a:schemeClr val="tx1"/>
            </a:fontRef>
          </p:style>
        </p:cxnSp>
      </p:grpSp>
      <p:sp>
        <p:nvSpPr>
          <p:cNvPr id="17" name="Subtitle 1"/>
          <p:cNvSpPr txBox="1">
            <a:spLocks/>
          </p:cNvSpPr>
          <p:nvPr/>
        </p:nvSpPr>
        <p:spPr>
          <a:xfrm>
            <a:off x="1524000" y="6066621"/>
            <a:ext cx="9144000" cy="338554"/>
          </a:xfrm>
          <a:prstGeom prst="rect">
            <a:avLst/>
          </a:prstGeom>
        </p:spPr>
        <p:txBody>
          <a:bodyPr/>
          <a:lstStyle>
            <a:lvl1pPr marL="228600" indent="-228600" algn="l" defTabSz="914400" rtl="0" eaLnBrk="1" latinLnBrk="0" hangingPunct="1">
              <a:lnSpc>
                <a:spcPct val="100000"/>
              </a:lnSpc>
              <a:spcBef>
                <a:spcPts val="1000"/>
              </a:spcBef>
              <a:buClr>
                <a:srgbClr val="3F4B5A"/>
              </a:buClr>
              <a:buFont typeface="Arial"/>
              <a:buChar char="•"/>
              <a:defRPr sz="2000" b="0" i="0" kern="1200">
                <a:solidFill>
                  <a:srgbClr val="3F4B5A"/>
                </a:solidFill>
                <a:latin typeface="Avenir Next" charset="0"/>
                <a:ea typeface="Avenir Next" charset="0"/>
                <a:cs typeface="Avenir Next" charset="0"/>
              </a:defRPr>
            </a:lvl1pPr>
            <a:lvl2pPr marL="685800" indent="-228600" algn="l" defTabSz="914400" rtl="0" eaLnBrk="1" latinLnBrk="0" hangingPunct="1">
              <a:lnSpc>
                <a:spcPct val="100000"/>
              </a:lnSpc>
              <a:spcBef>
                <a:spcPts val="500"/>
              </a:spcBef>
              <a:buClr>
                <a:srgbClr val="3F4B5A"/>
              </a:buClr>
              <a:buFont typeface="Arial"/>
              <a:buChar char="•"/>
              <a:defRPr sz="1800" b="0" i="0" kern="1200">
                <a:solidFill>
                  <a:srgbClr val="3F4B5A"/>
                </a:solidFill>
                <a:latin typeface="Avenir Next" charset="0"/>
                <a:ea typeface="Avenir Next" charset="0"/>
                <a:cs typeface="Avenir Next" charset="0"/>
              </a:defRPr>
            </a:lvl2pPr>
            <a:lvl3pPr marL="1143000" indent="-228600" algn="l" defTabSz="914400" rtl="0" eaLnBrk="1" latinLnBrk="0" hangingPunct="1">
              <a:lnSpc>
                <a:spcPct val="100000"/>
              </a:lnSpc>
              <a:spcBef>
                <a:spcPts val="500"/>
              </a:spcBef>
              <a:buClr>
                <a:srgbClr val="3F4B5A"/>
              </a:buClr>
              <a:buFont typeface="Arial"/>
              <a:buChar char="•"/>
              <a:defRPr sz="1600" b="0" i="0" kern="1200">
                <a:solidFill>
                  <a:srgbClr val="3F4B5A"/>
                </a:solidFill>
                <a:latin typeface="Avenir Next" charset="0"/>
                <a:ea typeface="Avenir Next" charset="0"/>
                <a:cs typeface="Avenir Next" charset="0"/>
              </a:defRPr>
            </a:lvl3pPr>
            <a:lvl4pPr marL="1600200" indent="-228600" algn="l" defTabSz="914400" rtl="0" eaLnBrk="1" latinLnBrk="0" hangingPunct="1">
              <a:lnSpc>
                <a:spcPct val="100000"/>
              </a:lnSpc>
              <a:spcBef>
                <a:spcPts val="500"/>
              </a:spcBef>
              <a:buClr>
                <a:srgbClr val="3F4B5A"/>
              </a:buClr>
              <a:buFont typeface="Arial"/>
              <a:buChar char="•"/>
              <a:defRPr sz="1400" b="0" i="0" kern="1200">
                <a:solidFill>
                  <a:srgbClr val="3F4B5A"/>
                </a:solidFill>
                <a:latin typeface="Avenir Next" charset="0"/>
                <a:ea typeface="Avenir Next" charset="0"/>
                <a:cs typeface="Avenir Next" charset="0"/>
              </a:defRPr>
            </a:lvl4pPr>
            <a:lvl5pPr marL="2057400" indent="-228600" algn="l" defTabSz="914400" rtl="0" eaLnBrk="1" latinLnBrk="0" hangingPunct="1">
              <a:lnSpc>
                <a:spcPct val="100000"/>
              </a:lnSpc>
              <a:spcBef>
                <a:spcPts val="500"/>
              </a:spcBef>
              <a:buClr>
                <a:srgbClr val="3F4B5A"/>
              </a:buClr>
              <a:buFont typeface="Arial"/>
              <a:buChar char="•"/>
              <a:defRPr sz="1100" b="0" i="0" kern="1200">
                <a:solidFill>
                  <a:srgbClr val="3F4B5A"/>
                </a:solidFill>
                <a:latin typeface="Avenir Next" charset="0"/>
                <a:ea typeface="Avenir Next" charset="0"/>
                <a:cs typeface="Avenir Nex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is-IS" sz="1600" spc="50" dirty="0" smtClean="0">
                <a:solidFill>
                  <a:schemeClr val="bg1"/>
                </a:solidFill>
              </a:rPr>
              <a:t>September 27, 2017</a:t>
            </a:r>
            <a:endParaRPr lang="is-IS" sz="1600" spc="50" dirty="0">
              <a:solidFill>
                <a:schemeClr val="bg1"/>
              </a:solidFill>
            </a:endParaRPr>
          </a:p>
        </p:txBody>
      </p:sp>
      <p:sp>
        <p:nvSpPr>
          <p:cNvPr id="11" name="Subtitle 2"/>
          <p:cNvSpPr txBox="1">
            <a:spLocks/>
          </p:cNvSpPr>
          <p:nvPr/>
        </p:nvSpPr>
        <p:spPr>
          <a:xfrm>
            <a:off x="1233377" y="4937426"/>
            <a:ext cx="9732335" cy="240981"/>
          </a:xfrm>
          <a:prstGeom prst="rect">
            <a:avLst/>
          </a:prstGeom>
        </p:spPr>
        <p:txBody>
          <a:bodyPr/>
          <a:lstStyle>
            <a:lvl1pPr marL="228600" indent="-228600" algn="l" defTabSz="914400" rtl="0" eaLnBrk="1" latinLnBrk="0" hangingPunct="1">
              <a:lnSpc>
                <a:spcPct val="100000"/>
              </a:lnSpc>
              <a:spcBef>
                <a:spcPts val="1000"/>
              </a:spcBef>
              <a:buClr>
                <a:srgbClr val="3F4B5A"/>
              </a:buClr>
              <a:buFont typeface="Arial"/>
              <a:buChar char="•"/>
              <a:defRPr sz="2000" b="0" i="0" kern="1200">
                <a:solidFill>
                  <a:srgbClr val="3F4B5A"/>
                </a:solidFill>
                <a:latin typeface="Avenir Next" charset="0"/>
                <a:ea typeface="Avenir Next" charset="0"/>
                <a:cs typeface="Avenir Next" charset="0"/>
              </a:defRPr>
            </a:lvl1pPr>
            <a:lvl2pPr marL="685800" indent="-228600" algn="l" defTabSz="914400" rtl="0" eaLnBrk="1" latinLnBrk="0" hangingPunct="1">
              <a:lnSpc>
                <a:spcPct val="100000"/>
              </a:lnSpc>
              <a:spcBef>
                <a:spcPts val="500"/>
              </a:spcBef>
              <a:buClr>
                <a:srgbClr val="3F4B5A"/>
              </a:buClr>
              <a:buFont typeface="Arial"/>
              <a:buChar char="•"/>
              <a:defRPr sz="1800" b="0" i="0" kern="1200">
                <a:solidFill>
                  <a:srgbClr val="3F4B5A"/>
                </a:solidFill>
                <a:latin typeface="Avenir Next" charset="0"/>
                <a:ea typeface="Avenir Next" charset="0"/>
                <a:cs typeface="Avenir Next" charset="0"/>
              </a:defRPr>
            </a:lvl2pPr>
            <a:lvl3pPr marL="1143000" indent="-228600" algn="l" defTabSz="914400" rtl="0" eaLnBrk="1" latinLnBrk="0" hangingPunct="1">
              <a:lnSpc>
                <a:spcPct val="100000"/>
              </a:lnSpc>
              <a:spcBef>
                <a:spcPts val="500"/>
              </a:spcBef>
              <a:buClr>
                <a:srgbClr val="3F4B5A"/>
              </a:buClr>
              <a:buFont typeface="Arial"/>
              <a:buChar char="•"/>
              <a:defRPr sz="1600" b="0" i="0" kern="1200">
                <a:solidFill>
                  <a:srgbClr val="3F4B5A"/>
                </a:solidFill>
                <a:latin typeface="Avenir Next" charset="0"/>
                <a:ea typeface="Avenir Next" charset="0"/>
                <a:cs typeface="Avenir Next" charset="0"/>
              </a:defRPr>
            </a:lvl3pPr>
            <a:lvl4pPr marL="1600200" indent="-228600" algn="l" defTabSz="914400" rtl="0" eaLnBrk="1" latinLnBrk="0" hangingPunct="1">
              <a:lnSpc>
                <a:spcPct val="100000"/>
              </a:lnSpc>
              <a:spcBef>
                <a:spcPts val="500"/>
              </a:spcBef>
              <a:buClr>
                <a:srgbClr val="3F4B5A"/>
              </a:buClr>
              <a:buFont typeface="Arial"/>
              <a:buChar char="•"/>
              <a:defRPr sz="1400" b="0" i="0" kern="1200">
                <a:solidFill>
                  <a:srgbClr val="3F4B5A"/>
                </a:solidFill>
                <a:latin typeface="Avenir Next" charset="0"/>
                <a:ea typeface="Avenir Next" charset="0"/>
                <a:cs typeface="Avenir Next" charset="0"/>
              </a:defRPr>
            </a:lvl4pPr>
            <a:lvl5pPr marL="2057400" indent="-228600" algn="l" defTabSz="914400" rtl="0" eaLnBrk="1" latinLnBrk="0" hangingPunct="1">
              <a:lnSpc>
                <a:spcPct val="100000"/>
              </a:lnSpc>
              <a:spcBef>
                <a:spcPts val="500"/>
              </a:spcBef>
              <a:buClr>
                <a:srgbClr val="3F4B5A"/>
              </a:buClr>
              <a:buFont typeface="Arial"/>
              <a:buChar char="•"/>
              <a:defRPr sz="1100" b="0" i="0" kern="1200">
                <a:solidFill>
                  <a:srgbClr val="3F4B5A"/>
                </a:solidFill>
                <a:latin typeface="Avenir Next" charset="0"/>
                <a:ea typeface="Avenir Next" charset="0"/>
                <a:cs typeface="Avenir Nex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400" spc="50" dirty="0" smtClean="0">
                <a:latin typeface="Avenir Next Medium" charset="0"/>
                <a:ea typeface="Avenir Next Medium" charset="0"/>
                <a:cs typeface="Avenir Next Medium" charset="0"/>
              </a:rPr>
              <a:t>WILLIAM MERCHAN   </a:t>
            </a:r>
            <a:r>
              <a:rPr lang="en-US" sz="1400" spc="50" dirty="0" smtClean="0"/>
              <a:t>|   </a:t>
            </a:r>
            <a:r>
              <a:rPr lang="en-US" sz="1400" spc="50" dirty="0" smtClean="0">
                <a:solidFill>
                  <a:srgbClr val="33A1FC"/>
                </a:solidFill>
              </a:rPr>
              <a:t>CSO, DATASCIENCE.COM</a:t>
            </a:r>
            <a:endParaRPr lang="en-US" sz="1400" spc="50" dirty="0">
              <a:solidFill>
                <a:srgbClr val="33A1FC"/>
              </a:solidFill>
            </a:endParaRPr>
          </a:p>
        </p:txBody>
      </p:sp>
    </p:spTree>
    <p:extLst>
      <p:ext uri="{BB962C8B-B14F-4D97-AF65-F5344CB8AC3E}">
        <p14:creationId xmlns:p14="http://schemas.microsoft.com/office/powerpoint/2010/main" val="14688640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4540195" cy="6858000"/>
          </a:xfrm>
          <a:prstGeom prst="rect">
            <a:avLst/>
          </a:prstGeom>
          <a:solidFill>
            <a:srgbClr val="33A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fld id="{AA1D3DC5-6306-EC4F-B443-D53A6492FEBD}" type="slidenum">
              <a:rPr lang="en-US" smtClean="0"/>
              <a:pPr/>
              <a:t>10</a:t>
            </a:fld>
            <a:endParaRPr lang="en-US"/>
          </a:p>
        </p:txBody>
      </p:sp>
      <p:sp>
        <p:nvSpPr>
          <p:cNvPr id="3" name="Title 2"/>
          <p:cNvSpPr>
            <a:spLocks noGrp="1"/>
          </p:cNvSpPr>
          <p:nvPr>
            <p:ph type="title"/>
          </p:nvPr>
        </p:nvSpPr>
        <p:spPr>
          <a:xfrm>
            <a:off x="5660003" y="1757237"/>
            <a:ext cx="5535434" cy="1009815"/>
          </a:xfrm>
        </p:spPr>
        <p:txBody>
          <a:bodyPr/>
          <a:lstStyle/>
          <a:p>
            <a:pPr algn="l"/>
            <a:r>
              <a:rPr lang="en-US" sz="3200" dirty="0">
                <a:latin typeface="Avenir Book" charset="0"/>
                <a:ea typeface="Avenir Book" charset="0"/>
                <a:cs typeface="Avenir Book" charset="0"/>
              </a:rPr>
              <a:t>WHAT IS A DATA SCIENCE PLATFORM?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39" y="2163499"/>
            <a:ext cx="2454304" cy="2531002"/>
          </a:xfrm>
          <a:prstGeom prst="rect">
            <a:avLst/>
          </a:prstGeom>
          <a:effectLst>
            <a:outerShdw blurRad="50800" dist="38100" dir="5400000" algn="t" rotWithShape="0">
              <a:srgbClr val="3F4A5A">
                <a:alpha val="25000"/>
              </a:srgbClr>
            </a:outerShdw>
          </a:effectLst>
        </p:spPr>
      </p:pic>
      <p:sp>
        <p:nvSpPr>
          <p:cNvPr id="7" name="Title 1"/>
          <p:cNvSpPr txBox="1">
            <a:spLocks/>
          </p:cNvSpPr>
          <p:nvPr/>
        </p:nvSpPr>
        <p:spPr>
          <a:xfrm>
            <a:off x="5660003" y="2994659"/>
            <a:ext cx="5535434" cy="1959001"/>
          </a:xfrm>
          <a:prstGeom prst="rect">
            <a:avLst/>
          </a:prstGeom>
        </p:spPr>
        <p:txBody>
          <a:bodyPr vert="horz" wrap="square" lIns="0" tIns="45720" rIns="91440" bIns="45720" rtlCol="0" anchor="t">
            <a:spAutoFit/>
          </a:bodyPr>
          <a:lstStyle>
            <a:lvl1pPr algn="ctr" defTabSz="914400" rtl="0" eaLnBrk="1" latinLnBrk="0" hangingPunct="1">
              <a:lnSpc>
                <a:spcPct val="100000"/>
              </a:lnSpc>
              <a:spcBef>
                <a:spcPct val="0"/>
              </a:spcBef>
              <a:buNone/>
              <a:defRPr sz="2400" kern="1200">
                <a:solidFill>
                  <a:schemeClr val="bg1"/>
                </a:solidFill>
                <a:latin typeface="Avenir Next" charset="0"/>
                <a:ea typeface="Avenir Next" charset="0"/>
                <a:cs typeface="Avenir Next" charset="0"/>
              </a:defRPr>
            </a:lvl1pPr>
          </a:lstStyle>
          <a:p>
            <a:pPr algn="l"/>
            <a:r>
              <a:rPr lang="en-US" dirty="0" smtClean="0">
                <a:solidFill>
                  <a:srgbClr val="3F4A5A"/>
                </a:solidFill>
                <a:latin typeface="Avenir Light"/>
                <a:cs typeface="Avenir Light"/>
              </a:rPr>
              <a:t>A data science platform contains tools and workflow needed for the entire life cycle of data science work: data integration and exploration, model development, and model deployment.</a:t>
            </a:r>
            <a:endParaRPr lang="en-US" dirty="0">
              <a:solidFill>
                <a:srgbClr val="3F4A5A"/>
              </a:solidFill>
              <a:latin typeface="Avenir Light"/>
              <a:cs typeface="Avenir Light"/>
            </a:endParaRPr>
          </a:p>
        </p:txBody>
      </p:sp>
    </p:spTree>
    <p:extLst>
      <p:ext uri="{BB962C8B-B14F-4D97-AF65-F5344CB8AC3E}">
        <p14:creationId xmlns:p14="http://schemas.microsoft.com/office/powerpoint/2010/main" val="18714945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000"/>
              <a:t>DATASCIENCE PLATFORMS ARE EMERGING CATEGORY BRINING TOGETHER ESSENTIAL ELEMENTS FOR DATA SCIENCE SCALING</a:t>
            </a:r>
            <a:endParaRPr lang="en-US" sz="2000" dirty="0"/>
          </a:p>
        </p:txBody>
      </p:sp>
      <p:sp>
        <p:nvSpPr>
          <p:cNvPr id="2" name="Slide Number Placeholder 1"/>
          <p:cNvSpPr>
            <a:spLocks noGrp="1"/>
          </p:cNvSpPr>
          <p:nvPr>
            <p:ph type="sldNum" sz="quarter" idx="10"/>
          </p:nvPr>
        </p:nvSpPr>
        <p:spPr/>
        <p:txBody>
          <a:bodyPr/>
          <a:lstStyle/>
          <a:p>
            <a:fld id="{AA1D3DC5-6306-EC4F-B443-D53A6492FEBD}" type="slidenum">
              <a:rPr lang="en-US" smtClean="0"/>
              <a:pPr/>
              <a:t>11</a:t>
            </a:fld>
            <a:endParaRPr lang="en-US"/>
          </a:p>
        </p:txBody>
      </p:sp>
      <p:pic>
        <p:nvPicPr>
          <p:cNvPr id="157" name="Picture 15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37227" y="3183218"/>
            <a:ext cx="330587" cy="192279"/>
          </a:xfrm>
          <a:prstGeom prst="rect">
            <a:avLst/>
          </a:prstGeom>
        </p:spPr>
      </p:pic>
      <p:pic>
        <p:nvPicPr>
          <p:cNvPr id="158" name="Picture 157">
            <a:hlinkClick r:id="rId4"/>
          </p:cNvPr>
          <p:cNvPicPr>
            <a:picLocks noChangeAspect="1"/>
          </p:cNvPicPr>
          <p:nvPr/>
        </p:nvPicPr>
        <p:blipFill rotWithShape="1">
          <a:blip r:embed="rId5" cstate="print">
            <a:extLst>
              <a:ext uri="{28A0092B-C50C-407E-A947-70E740481C1C}">
                <a14:useLocalDpi xmlns:a14="http://schemas.microsoft.com/office/drawing/2010/main"/>
              </a:ext>
            </a:extLst>
          </a:blip>
          <a:srcRect l="11478" t="17975" r="12000" b="18720"/>
          <a:stretch/>
        </p:blipFill>
        <p:spPr>
          <a:xfrm>
            <a:off x="5776868" y="3194735"/>
            <a:ext cx="393465" cy="162752"/>
          </a:xfrm>
          <a:prstGeom prst="rect">
            <a:avLst/>
          </a:prstGeom>
        </p:spPr>
      </p:pic>
      <p:pic>
        <p:nvPicPr>
          <p:cNvPr id="159" name="Picture 15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737215" y="2794249"/>
            <a:ext cx="536956" cy="344834"/>
          </a:xfrm>
          <a:prstGeom prst="rect">
            <a:avLst/>
          </a:prstGeom>
        </p:spPr>
      </p:pic>
      <p:pic>
        <p:nvPicPr>
          <p:cNvPr id="160" name="Picture 15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337264" y="2917323"/>
            <a:ext cx="529705" cy="138998"/>
          </a:xfrm>
          <a:prstGeom prst="rect">
            <a:avLst/>
          </a:prstGeom>
          <a:ln>
            <a:noFill/>
          </a:ln>
        </p:spPr>
      </p:pic>
      <p:pic>
        <p:nvPicPr>
          <p:cNvPr id="161" name="Picture 16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811281" y="3125896"/>
            <a:ext cx="324926" cy="324926"/>
          </a:xfrm>
          <a:prstGeom prst="rect">
            <a:avLst/>
          </a:prstGeom>
        </p:spPr>
      </p:pic>
      <p:pic>
        <p:nvPicPr>
          <p:cNvPr id="162" name="Picture 16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70490" y="5137499"/>
            <a:ext cx="757029" cy="246263"/>
          </a:xfrm>
          <a:prstGeom prst="rect">
            <a:avLst/>
          </a:prstGeom>
        </p:spPr>
      </p:pic>
      <p:pic>
        <p:nvPicPr>
          <p:cNvPr id="163" name="Picture 16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618779" y="5131874"/>
            <a:ext cx="680566" cy="257512"/>
          </a:xfrm>
          <a:prstGeom prst="rect">
            <a:avLst/>
          </a:prstGeom>
        </p:spPr>
      </p:pic>
      <p:pic>
        <p:nvPicPr>
          <p:cNvPr id="164" name="Picture 16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490605" y="5174973"/>
            <a:ext cx="913683" cy="171315"/>
          </a:xfrm>
          <a:prstGeom prst="rect">
            <a:avLst/>
          </a:prstGeom>
        </p:spPr>
      </p:pic>
      <p:pic>
        <p:nvPicPr>
          <p:cNvPr id="165" name="Picture 164">
            <a:hlinkClick r:id="rId12"/>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177880" y="5329473"/>
            <a:ext cx="1286379" cy="363473"/>
          </a:xfrm>
          <a:prstGeom prst="rect">
            <a:avLst/>
          </a:prstGeom>
        </p:spPr>
      </p:pic>
      <p:pic>
        <p:nvPicPr>
          <p:cNvPr id="166" name="Picture 165"/>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6798397" y="5268615"/>
            <a:ext cx="796778" cy="485188"/>
          </a:xfrm>
          <a:prstGeom prst="rect">
            <a:avLst/>
          </a:prstGeom>
        </p:spPr>
      </p:pic>
      <p:pic>
        <p:nvPicPr>
          <p:cNvPr id="167" name="Picture 166"/>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237184" y="3033436"/>
            <a:ext cx="933032" cy="135920"/>
          </a:xfrm>
          <a:prstGeom prst="rect">
            <a:avLst/>
          </a:prstGeom>
        </p:spPr>
      </p:pic>
      <p:pic>
        <p:nvPicPr>
          <p:cNvPr id="168" name="Picture 167"/>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13706" y="5598597"/>
            <a:ext cx="797183" cy="404661"/>
          </a:xfrm>
          <a:prstGeom prst="rect">
            <a:avLst/>
          </a:prstGeom>
        </p:spPr>
      </p:pic>
      <p:pic>
        <p:nvPicPr>
          <p:cNvPr id="169" name="Picture 168"/>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4847459" y="4991328"/>
            <a:ext cx="1061050" cy="538604"/>
          </a:xfrm>
          <a:prstGeom prst="rect">
            <a:avLst/>
          </a:prstGeom>
        </p:spPr>
      </p:pic>
      <p:pic>
        <p:nvPicPr>
          <p:cNvPr id="170" name="Picture 169"/>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510545" y="5619096"/>
            <a:ext cx="797183" cy="404661"/>
          </a:xfrm>
          <a:prstGeom prst="rect">
            <a:avLst/>
          </a:prstGeom>
        </p:spPr>
      </p:pic>
      <p:pic>
        <p:nvPicPr>
          <p:cNvPr id="171" name="Picture 170"/>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854209" y="1649228"/>
            <a:ext cx="686464" cy="128712"/>
          </a:xfrm>
          <a:prstGeom prst="rect">
            <a:avLst/>
          </a:prstGeom>
        </p:spPr>
      </p:pic>
      <p:pic>
        <p:nvPicPr>
          <p:cNvPr id="172" name="Picture 171"/>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693718" y="3028541"/>
            <a:ext cx="566333" cy="261695"/>
          </a:xfrm>
          <a:prstGeom prst="rect">
            <a:avLst/>
          </a:prstGeom>
        </p:spPr>
      </p:pic>
      <p:pic>
        <p:nvPicPr>
          <p:cNvPr id="173" name="Picture 172"/>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1682725" y="2996243"/>
            <a:ext cx="685263" cy="174899"/>
          </a:xfrm>
          <a:prstGeom prst="rect">
            <a:avLst/>
          </a:prstGeom>
        </p:spPr>
      </p:pic>
      <p:pic>
        <p:nvPicPr>
          <p:cNvPr id="174" name="Picture 173"/>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7240415" y="1718140"/>
            <a:ext cx="753789" cy="238332"/>
          </a:xfrm>
          <a:prstGeom prst="rect">
            <a:avLst/>
          </a:prstGeom>
        </p:spPr>
      </p:pic>
      <p:pic>
        <p:nvPicPr>
          <p:cNvPr id="175" name="Picture 174"/>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7229412" y="2017788"/>
            <a:ext cx="753789" cy="241295"/>
          </a:xfrm>
          <a:prstGeom prst="rect">
            <a:avLst/>
          </a:prstGeom>
        </p:spPr>
      </p:pic>
      <p:pic>
        <p:nvPicPr>
          <p:cNvPr id="176" name="Picture 175"/>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2507384" y="5698583"/>
            <a:ext cx="622966" cy="273060"/>
          </a:xfrm>
          <a:prstGeom prst="rect">
            <a:avLst/>
          </a:prstGeom>
        </p:spPr>
      </p:pic>
      <p:pic>
        <p:nvPicPr>
          <p:cNvPr id="177" name="Picture 176"/>
          <p:cNvPicPr>
            <a:picLocks noChangeAspect="1"/>
          </p:cNvPicPr>
          <p:nvPr/>
        </p:nvPicPr>
        <p:blipFill>
          <a:blip r:embed="rId25"/>
          <a:stretch>
            <a:fillRect/>
          </a:stretch>
        </p:blipFill>
        <p:spPr>
          <a:xfrm>
            <a:off x="6378484" y="2843636"/>
            <a:ext cx="541996" cy="541996"/>
          </a:xfrm>
          <a:prstGeom prst="rect">
            <a:avLst/>
          </a:prstGeom>
        </p:spPr>
      </p:pic>
      <p:pic>
        <p:nvPicPr>
          <p:cNvPr id="178" name="Picture 177"/>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5125395" y="2969016"/>
            <a:ext cx="371452" cy="302733"/>
          </a:xfrm>
          <a:prstGeom prst="rect">
            <a:avLst/>
          </a:prstGeom>
        </p:spPr>
      </p:pic>
      <p:pic>
        <p:nvPicPr>
          <p:cNvPr id="179" name="Picture 178"/>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6742594" y="3603260"/>
            <a:ext cx="364058" cy="302906"/>
          </a:xfrm>
          <a:prstGeom prst="rect">
            <a:avLst/>
          </a:prstGeom>
        </p:spPr>
      </p:pic>
      <p:pic>
        <p:nvPicPr>
          <p:cNvPr id="180" name="Picture 179"/>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10046965" y="5297910"/>
            <a:ext cx="1305775" cy="426599"/>
          </a:xfrm>
          <a:prstGeom prst="rect">
            <a:avLst/>
          </a:prstGeom>
        </p:spPr>
      </p:pic>
      <p:pic>
        <p:nvPicPr>
          <p:cNvPr id="181" name="Picture 180"/>
          <p:cNvPicPr>
            <a:picLocks noChangeAspect="1"/>
          </p:cNvPicPr>
          <p:nvPr/>
        </p:nvPicPr>
        <p:blipFill rotWithShape="1">
          <a:blip r:embed="rId29" cstate="print">
            <a:extLst>
              <a:ext uri="{28A0092B-C50C-407E-A947-70E740481C1C}">
                <a14:useLocalDpi xmlns:a14="http://schemas.microsoft.com/office/drawing/2010/main"/>
              </a:ext>
            </a:extLst>
          </a:blip>
          <a:srcRect/>
          <a:stretch/>
        </p:blipFill>
        <p:spPr>
          <a:xfrm>
            <a:off x="3595548" y="5108717"/>
            <a:ext cx="1060652" cy="303826"/>
          </a:xfrm>
          <a:prstGeom prst="rect">
            <a:avLst/>
          </a:prstGeom>
        </p:spPr>
      </p:pic>
      <p:pic>
        <p:nvPicPr>
          <p:cNvPr id="182" name="Picture 181"/>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330006" y="5751578"/>
            <a:ext cx="718845" cy="182923"/>
          </a:xfrm>
          <a:prstGeom prst="rect">
            <a:avLst/>
          </a:prstGeom>
        </p:spPr>
      </p:pic>
      <p:pic>
        <p:nvPicPr>
          <p:cNvPr id="183" name="Picture 182"/>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4248507" y="5573729"/>
            <a:ext cx="538619" cy="538619"/>
          </a:xfrm>
          <a:prstGeom prst="rect">
            <a:avLst/>
          </a:prstGeom>
        </p:spPr>
      </p:pic>
      <p:pic>
        <p:nvPicPr>
          <p:cNvPr id="184" name="Picture 183"/>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603519" y="2642531"/>
            <a:ext cx="804624" cy="208540"/>
          </a:xfrm>
          <a:prstGeom prst="rect">
            <a:avLst/>
          </a:prstGeom>
        </p:spPr>
      </p:pic>
      <p:pic>
        <p:nvPicPr>
          <p:cNvPr id="185" name="Picture 184"/>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1636199" y="2607901"/>
            <a:ext cx="765888" cy="288821"/>
          </a:xfrm>
          <a:prstGeom prst="rect">
            <a:avLst/>
          </a:prstGeom>
        </p:spPr>
      </p:pic>
      <p:pic>
        <p:nvPicPr>
          <p:cNvPr id="186" name="Picture 185"/>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655784" y="2185113"/>
            <a:ext cx="801756" cy="431355"/>
          </a:xfrm>
          <a:prstGeom prst="rect">
            <a:avLst/>
          </a:prstGeom>
        </p:spPr>
      </p:pic>
      <p:pic>
        <p:nvPicPr>
          <p:cNvPr id="187" name="Picture 186"/>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8345027" y="1696049"/>
            <a:ext cx="749031" cy="307050"/>
          </a:xfrm>
          <a:prstGeom prst="rect">
            <a:avLst/>
          </a:prstGeom>
        </p:spPr>
      </p:pic>
      <p:pic>
        <p:nvPicPr>
          <p:cNvPr id="188" name="Picture 187"/>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668283" y="2382685"/>
            <a:ext cx="784004" cy="245203"/>
          </a:xfrm>
          <a:prstGeom prst="rect">
            <a:avLst/>
          </a:prstGeom>
        </p:spPr>
      </p:pic>
      <p:pic>
        <p:nvPicPr>
          <p:cNvPr id="189" name="Picture 188"/>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8501903" y="2386870"/>
            <a:ext cx="435280" cy="327477"/>
          </a:xfrm>
          <a:prstGeom prst="rect">
            <a:avLst/>
          </a:prstGeom>
        </p:spPr>
      </p:pic>
      <p:pic>
        <p:nvPicPr>
          <p:cNvPr id="190" name="Picture 189"/>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6358155" y="1400742"/>
            <a:ext cx="665232" cy="665232"/>
          </a:xfrm>
          <a:prstGeom prst="rect">
            <a:avLst/>
          </a:prstGeom>
        </p:spPr>
      </p:pic>
      <p:pic>
        <p:nvPicPr>
          <p:cNvPr id="191" name="Picture 190"/>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6170333" y="2206507"/>
            <a:ext cx="714831" cy="229766"/>
          </a:xfrm>
          <a:prstGeom prst="rect">
            <a:avLst/>
          </a:prstGeom>
        </p:spPr>
      </p:pic>
      <p:pic>
        <p:nvPicPr>
          <p:cNvPr id="192" name="Picture 191"/>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5535814" y="1867023"/>
            <a:ext cx="803589" cy="286855"/>
          </a:xfrm>
          <a:prstGeom prst="rect">
            <a:avLst/>
          </a:prstGeom>
        </p:spPr>
      </p:pic>
      <p:pic>
        <p:nvPicPr>
          <p:cNvPr id="193" name="Picture 192"/>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4853463" y="2098687"/>
            <a:ext cx="563513" cy="200359"/>
          </a:xfrm>
          <a:prstGeom prst="rect">
            <a:avLst/>
          </a:prstGeom>
        </p:spPr>
      </p:pic>
      <p:pic>
        <p:nvPicPr>
          <p:cNvPr id="194" name="Picture 193"/>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4148161" y="2004326"/>
            <a:ext cx="266423" cy="357293"/>
          </a:xfrm>
          <a:prstGeom prst="rect">
            <a:avLst/>
          </a:prstGeom>
        </p:spPr>
      </p:pic>
      <p:pic>
        <p:nvPicPr>
          <p:cNvPr id="195" name="Picture 194"/>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986780" y="5717168"/>
            <a:ext cx="629349" cy="251740"/>
          </a:xfrm>
          <a:prstGeom prst="rect">
            <a:avLst/>
          </a:prstGeom>
        </p:spPr>
      </p:pic>
      <p:pic>
        <p:nvPicPr>
          <p:cNvPr id="196" name="Picture 195"/>
          <p:cNvPicPr>
            <a:picLocks noChangeAspect="1"/>
          </p:cNvPicPr>
          <p:nvPr/>
        </p:nvPicPr>
        <p:blipFill>
          <a:blip r:embed="rId44" cstate="print">
            <a:extLst>
              <a:ext uri="{28A0092B-C50C-407E-A947-70E740481C1C}">
                <a14:useLocalDpi xmlns:a14="http://schemas.microsoft.com/office/drawing/2010/main"/>
              </a:ext>
            </a:extLst>
          </a:blip>
          <a:stretch>
            <a:fillRect/>
          </a:stretch>
        </p:blipFill>
        <p:spPr>
          <a:xfrm>
            <a:off x="3688615" y="1454387"/>
            <a:ext cx="2276734" cy="503084"/>
          </a:xfrm>
          <a:prstGeom prst="rect">
            <a:avLst/>
          </a:prstGeom>
        </p:spPr>
      </p:pic>
      <p:pic>
        <p:nvPicPr>
          <p:cNvPr id="197" name="Picture 196"/>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2932059" y="1883919"/>
            <a:ext cx="520123" cy="208050"/>
          </a:xfrm>
          <a:prstGeom prst="rect">
            <a:avLst/>
          </a:prstGeom>
        </p:spPr>
      </p:pic>
      <p:pic>
        <p:nvPicPr>
          <p:cNvPr id="198" name="Picture 197"/>
          <p:cNvPicPr>
            <a:picLocks noChangeAspect="1"/>
          </p:cNvPicPr>
          <p:nvPr/>
        </p:nvPicPr>
        <p:blipFill>
          <a:blip r:embed="rId46" cstate="print">
            <a:extLst>
              <a:ext uri="{28A0092B-C50C-407E-A947-70E740481C1C}">
                <a14:useLocalDpi xmlns:a14="http://schemas.microsoft.com/office/drawing/2010/main"/>
              </a:ext>
            </a:extLst>
          </a:blip>
          <a:stretch>
            <a:fillRect/>
          </a:stretch>
        </p:blipFill>
        <p:spPr>
          <a:xfrm>
            <a:off x="3653416" y="3213026"/>
            <a:ext cx="494745" cy="187385"/>
          </a:xfrm>
          <a:prstGeom prst="rect">
            <a:avLst/>
          </a:prstGeom>
        </p:spPr>
      </p:pic>
      <p:pic>
        <p:nvPicPr>
          <p:cNvPr id="199" name="Picture 198"/>
          <p:cNvPicPr>
            <a:picLocks noChangeAspect="1"/>
          </p:cNvPicPr>
          <p:nvPr/>
        </p:nvPicPr>
        <p:blipFill>
          <a:blip r:embed="rId47" cstate="print">
            <a:extLst>
              <a:ext uri="{28A0092B-C50C-407E-A947-70E740481C1C}">
                <a14:useLocalDpi xmlns:a14="http://schemas.microsoft.com/office/drawing/2010/main"/>
              </a:ext>
            </a:extLst>
          </a:blip>
          <a:stretch>
            <a:fillRect/>
          </a:stretch>
        </p:blipFill>
        <p:spPr>
          <a:xfrm>
            <a:off x="4110044" y="3186276"/>
            <a:ext cx="284386" cy="213289"/>
          </a:xfrm>
          <a:prstGeom prst="rect">
            <a:avLst/>
          </a:prstGeom>
        </p:spPr>
      </p:pic>
      <p:pic>
        <p:nvPicPr>
          <p:cNvPr id="200" name="Picture 199"/>
          <p:cNvPicPr>
            <a:picLocks noChangeAspect="1"/>
          </p:cNvPicPr>
          <p:nvPr/>
        </p:nvPicPr>
        <p:blipFill>
          <a:blip r:embed="rId48" cstate="print">
            <a:extLst>
              <a:ext uri="{28A0092B-C50C-407E-A947-70E740481C1C}">
                <a14:useLocalDpi xmlns:a14="http://schemas.microsoft.com/office/drawing/2010/main"/>
              </a:ext>
            </a:extLst>
          </a:blip>
          <a:stretch>
            <a:fillRect/>
          </a:stretch>
        </p:blipFill>
        <p:spPr>
          <a:xfrm>
            <a:off x="598492" y="1775052"/>
            <a:ext cx="839768" cy="176794"/>
          </a:xfrm>
          <a:prstGeom prst="rect">
            <a:avLst/>
          </a:prstGeom>
        </p:spPr>
      </p:pic>
      <p:pic>
        <p:nvPicPr>
          <p:cNvPr id="201" name="Picture 200"/>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1804664" y="1619800"/>
            <a:ext cx="538619" cy="538619"/>
          </a:xfrm>
          <a:prstGeom prst="rect">
            <a:avLst/>
          </a:prstGeom>
        </p:spPr>
      </p:pic>
      <p:pic>
        <p:nvPicPr>
          <p:cNvPr id="202" name="Picture 201"/>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1781322" y="1872597"/>
            <a:ext cx="665232" cy="665232"/>
          </a:xfrm>
          <a:prstGeom prst="rect">
            <a:avLst/>
          </a:prstGeom>
        </p:spPr>
      </p:pic>
      <p:pic>
        <p:nvPicPr>
          <p:cNvPr id="203" name="Picture 202"/>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566785" y="2018825"/>
            <a:ext cx="629349" cy="251740"/>
          </a:xfrm>
          <a:prstGeom prst="rect">
            <a:avLst/>
          </a:prstGeom>
        </p:spPr>
      </p:pic>
      <p:pic>
        <p:nvPicPr>
          <p:cNvPr id="204" name="Picture 203"/>
          <p:cNvPicPr>
            <a:picLocks noChangeAspect="1"/>
          </p:cNvPicPr>
          <p:nvPr/>
        </p:nvPicPr>
        <p:blipFill>
          <a:blip r:embed="rId49" cstate="print">
            <a:extLst>
              <a:ext uri="{28A0092B-C50C-407E-A947-70E740481C1C}">
                <a14:useLocalDpi xmlns:a14="http://schemas.microsoft.com/office/drawing/2010/main"/>
              </a:ext>
            </a:extLst>
          </a:blip>
          <a:stretch>
            <a:fillRect/>
          </a:stretch>
        </p:blipFill>
        <p:spPr>
          <a:xfrm>
            <a:off x="7278251" y="3009994"/>
            <a:ext cx="866671" cy="213779"/>
          </a:xfrm>
          <a:prstGeom prst="rect">
            <a:avLst/>
          </a:prstGeom>
        </p:spPr>
      </p:pic>
      <p:pic>
        <p:nvPicPr>
          <p:cNvPr id="205" name="Picture 204"/>
          <p:cNvPicPr>
            <a:picLocks noChangeAspect="1"/>
          </p:cNvPicPr>
          <p:nvPr/>
        </p:nvPicPr>
        <p:blipFill rotWithShape="1">
          <a:blip r:embed="rId50" cstate="print">
            <a:extLst>
              <a:ext uri="{28A0092B-C50C-407E-A947-70E740481C1C}">
                <a14:useLocalDpi xmlns:a14="http://schemas.microsoft.com/office/drawing/2010/main"/>
              </a:ext>
            </a:extLst>
          </a:blip>
          <a:srcRect/>
          <a:stretch/>
        </p:blipFill>
        <p:spPr>
          <a:xfrm>
            <a:off x="8190838" y="2814102"/>
            <a:ext cx="812070" cy="184080"/>
          </a:xfrm>
          <a:prstGeom prst="rect">
            <a:avLst/>
          </a:prstGeom>
        </p:spPr>
      </p:pic>
      <p:pic>
        <p:nvPicPr>
          <p:cNvPr id="206" name="Picture 205"/>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8159244" y="1965595"/>
            <a:ext cx="1061050" cy="538604"/>
          </a:xfrm>
          <a:prstGeom prst="rect">
            <a:avLst/>
          </a:prstGeom>
        </p:spPr>
      </p:pic>
      <p:pic>
        <p:nvPicPr>
          <p:cNvPr id="207" name="Picture 206"/>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7307440" y="2544804"/>
            <a:ext cx="538619" cy="538619"/>
          </a:xfrm>
          <a:prstGeom prst="rect">
            <a:avLst/>
          </a:prstGeom>
        </p:spPr>
      </p:pic>
      <p:pic>
        <p:nvPicPr>
          <p:cNvPr id="208" name="Picture 207"/>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7269968" y="2341827"/>
            <a:ext cx="629349" cy="251740"/>
          </a:xfrm>
          <a:prstGeom prst="rect">
            <a:avLst/>
          </a:prstGeom>
        </p:spPr>
      </p:pic>
      <p:pic>
        <p:nvPicPr>
          <p:cNvPr id="209" name="Picture 208"/>
          <p:cNvPicPr>
            <a:picLocks noChangeAspect="1"/>
          </p:cNvPicPr>
          <p:nvPr/>
        </p:nvPicPr>
        <p:blipFill>
          <a:blip r:embed="rId51" cstate="print">
            <a:extLst>
              <a:ext uri="{28A0092B-C50C-407E-A947-70E740481C1C}">
                <a14:useLocalDpi xmlns:a14="http://schemas.microsoft.com/office/drawing/2010/main"/>
              </a:ext>
            </a:extLst>
          </a:blip>
          <a:stretch>
            <a:fillRect/>
          </a:stretch>
        </p:blipFill>
        <p:spPr>
          <a:xfrm>
            <a:off x="4963469" y="3598270"/>
            <a:ext cx="333576" cy="333576"/>
          </a:xfrm>
          <a:prstGeom prst="rect">
            <a:avLst/>
          </a:prstGeom>
        </p:spPr>
      </p:pic>
      <p:pic>
        <p:nvPicPr>
          <p:cNvPr id="210" name="Picture 209"/>
          <p:cNvPicPr>
            <a:picLocks noChangeAspect="1"/>
          </p:cNvPicPr>
          <p:nvPr/>
        </p:nvPicPr>
        <p:blipFill>
          <a:blip r:embed="rId52" cstate="print">
            <a:extLst>
              <a:ext uri="{28A0092B-C50C-407E-A947-70E740481C1C}">
                <a14:useLocalDpi xmlns:a14="http://schemas.microsoft.com/office/drawing/2010/main"/>
              </a:ext>
            </a:extLst>
          </a:blip>
          <a:stretch>
            <a:fillRect/>
          </a:stretch>
        </p:blipFill>
        <p:spPr>
          <a:xfrm>
            <a:off x="4449389" y="3161647"/>
            <a:ext cx="220204" cy="220204"/>
          </a:xfrm>
          <a:prstGeom prst="rect">
            <a:avLst/>
          </a:prstGeom>
        </p:spPr>
      </p:pic>
      <p:pic>
        <p:nvPicPr>
          <p:cNvPr id="211" name="Picture 210"/>
          <p:cNvPicPr>
            <a:picLocks noChangeAspect="1"/>
          </p:cNvPicPr>
          <p:nvPr/>
        </p:nvPicPr>
        <p:blipFill>
          <a:blip r:embed="rId53" cstate="print">
            <a:extLst>
              <a:ext uri="{28A0092B-C50C-407E-A947-70E740481C1C}">
                <a14:useLocalDpi xmlns:a14="http://schemas.microsoft.com/office/drawing/2010/main"/>
              </a:ext>
            </a:extLst>
          </a:blip>
          <a:stretch>
            <a:fillRect/>
          </a:stretch>
        </p:blipFill>
        <p:spPr>
          <a:xfrm>
            <a:off x="5213650" y="4080283"/>
            <a:ext cx="228753" cy="241641"/>
          </a:xfrm>
          <a:prstGeom prst="rect">
            <a:avLst/>
          </a:prstGeom>
        </p:spPr>
      </p:pic>
      <p:pic>
        <p:nvPicPr>
          <p:cNvPr id="212" name="Picture 211"/>
          <p:cNvPicPr>
            <a:picLocks noChangeAspect="1"/>
          </p:cNvPicPr>
          <p:nvPr/>
        </p:nvPicPr>
        <p:blipFill>
          <a:blip r:embed="rId54" cstate="print">
            <a:extLst>
              <a:ext uri="{28A0092B-C50C-407E-A947-70E740481C1C}">
                <a14:useLocalDpi xmlns:a14="http://schemas.microsoft.com/office/drawing/2010/main"/>
              </a:ext>
            </a:extLst>
          </a:blip>
          <a:stretch>
            <a:fillRect/>
          </a:stretch>
        </p:blipFill>
        <p:spPr>
          <a:xfrm>
            <a:off x="3957469" y="2863989"/>
            <a:ext cx="234793" cy="234793"/>
          </a:xfrm>
          <a:prstGeom prst="rect">
            <a:avLst/>
          </a:prstGeom>
        </p:spPr>
      </p:pic>
      <p:pic>
        <p:nvPicPr>
          <p:cNvPr id="213" name="Picture 212"/>
          <p:cNvPicPr>
            <a:picLocks noChangeAspect="1"/>
          </p:cNvPicPr>
          <p:nvPr/>
        </p:nvPicPr>
        <p:blipFill rotWithShape="1">
          <a:blip r:embed="rId55" cstate="print">
            <a:extLst>
              <a:ext uri="{28A0092B-C50C-407E-A947-70E740481C1C}">
                <a14:useLocalDpi xmlns:a14="http://schemas.microsoft.com/office/drawing/2010/main"/>
              </a:ext>
            </a:extLst>
          </a:blip>
          <a:srcRect/>
          <a:stretch/>
        </p:blipFill>
        <p:spPr>
          <a:xfrm>
            <a:off x="6730276" y="4137298"/>
            <a:ext cx="670278" cy="173346"/>
          </a:xfrm>
          <a:prstGeom prst="rect">
            <a:avLst/>
          </a:prstGeom>
        </p:spPr>
      </p:pic>
      <p:pic>
        <p:nvPicPr>
          <p:cNvPr id="214" name="Picture 213"/>
          <p:cNvPicPr>
            <a:picLocks noChangeAspect="1"/>
          </p:cNvPicPr>
          <p:nvPr/>
        </p:nvPicPr>
        <p:blipFill>
          <a:blip r:embed="rId56" cstate="print">
            <a:extLst>
              <a:ext uri="{28A0092B-C50C-407E-A947-70E740481C1C}">
                <a14:useLocalDpi xmlns:a14="http://schemas.microsoft.com/office/drawing/2010/main"/>
              </a:ext>
            </a:extLst>
          </a:blip>
          <a:stretch>
            <a:fillRect/>
          </a:stretch>
        </p:blipFill>
        <p:spPr>
          <a:xfrm>
            <a:off x="9673422" y="1761725"/>
            <a:ext cx="1633610" cy="1641750"/>
          </a:xfrm>
          <a:prstGeom prst="rect">
            <a:avLst/>
          </a:prstGeom>
        </p:spPr>
      </p:pic>
      <p:sp>
        <p:nvSpPr>
          <p:cNvPr id="215" name="Rounded Rectangle 214"/>
          <p:cNvSpPr/>
          <p:nvPr/>
        </p:nvSpPr>
        <p:spPr>
          <a:xfrm>
            <a:off x="6012759" y="4565232"/>
            <a:ext cx="5648123" cy="1572286"/>
          </a:xfrm>
          <a:prstGeom prst="roundRect">
            <a:avLst/>
          </a:prstGeom>
          <a:solidFill>
            <a:srgbClr val="FF2600">
              <a:alpha val="24706"/>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kern="1200" dirty="0" smtClean="0">
                <a:solidFill>
                  <a:srgbClr val="3E4A5A"/>
                </a:solidFill>
                <a:latin typeface="Century Gothic"/>
              </a:rPr>
              <a:t>CLOUD PROVIDERS</a:t>
            </a:r>
            <a:endParaRPr lang="en-US" sz="1800" b="1" kern="1200" dirty="0">
              <a:solidFill>
                <a:srgbClr val="3E4A5A"/>
              </a:solidFill>
              <a:latin typeface="Century Gothic"/>
            </a:endParaRPr>
          </a:p>
        </p:txBody>
      </p:sp>
      <p:sp>
        <p:nvSpPr>
          <p:cNvPr id="216" name="Rounded Rectangle 215"/>
          <p:cNvSpPr/>
          <p:nvPr/>
        </p:nvSpPr>
        <p:spPr>
          <a:xfrm>
            <a:off x="416668" y="1144801"/>
            <a:ext cx="2165684" cy="2306021"/>
          </a:xfrm>
          <a:prstGeom prst="roundRect">
            <a:avLst/>
          </a:prstGeom>
          <a:solidFill>
            <a:schemeClr val="tx2">
              <a:lumMod val="20000"/>
              <a:lumOff val="80000"/>
              <a:alpha val="2470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smtClean="0">
                <a:solidFill>
                  <a:srgbClr val="3E4A5A"/>
                </a:solidFill>
                <a:latin typeface="Century Gothic"/>
              </a:rPr>
              <a:t>ETL &amp; DATA ENGINEERING</a:t>
            </a:r>
            <a:endParaRPr lang="en-US" sz="1200" b="1" kern="1200" dirty="0">
              <a:solidFill>
                <a:srgbClr val="3E4A5A"/>
              </a:solidFill>
              <a:latin typeface="Century Gothic"/>
            </a:endParaRPr>
          </a:p>
        </p:txBody>
      </p:sp>
      <p:sp>
        <p:nvSpPr>
          <p:cNvPr id="217" name="Rounded Rectangle 216"/>
          <p:cNvSpPr/>
          <p:nvPr/>
        </p:nvSpPr>
        <p:spPr>
          <a:xfrm>
            <a:off x="9400024" y="1156831"/>
            <a:ext cx="2165684" cy="2306021"/>
          </a:xfrm>
          <a:prstGeom prst="roundRect">
            <a:avLst/>
          </a:prstGeom>
          <a:solidFill>
            <a:schemeClr val="accent5">
              <a:lumMod val="20000"/>
              <a:lumOff val="80000"/>
              <a:alpha val="2470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smtClean="0">
                <a:solidFill>
                  <a:srgbClr val="3E4A5A"/>
                </a:solidFill>
                <a:latin typeface="Century Gothic"/>
              </a:rPr>
              <a:t>VERTICAL APPLICATIONS</a:t>
            </a:r>
            <a:endParaRPr lang="en-US" sz="1200" b="1" kern="1200" dirty="0">
              <a:solidFill>
                <a:srgbClr val="3E4A5A"/>
              </a:solidFill>
              <a:latin typeface="Century Gothic"/>
            </a:endParaRPr>
          </a:p>
        </p:txBody>
      </p:sp>
      <p:sp>
        <p:nvSpPr>
          <p:cNvPr id="218" name="Rounded Rectangle 217"/>
          <p:cNvSpPr/>
          <p:nvPr/>
        </p:nvSpPr>
        <p:spPr>
          <a:xfrm>
            <a:off x="7116278" y="1144801"/>
            <a:ext cx="2165684" cy="2306021"/>
          </a:xfrm>
          <a:prstGeom prst="roundRect">
            <a:avLst/>
          </a:prstGeom>
          <a:solidFill>
            <a:srgbClr val="C6F8E9">
              <a:alpha val="24706"/>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smtClean="0">
                <a:solidFill>
                  <a:srgbClr val="3E4A5A"/>
                </a:solidFill>
                <a:latin typeface="Century Gothic"/>
              </a:rPr>
              <a:t>BI &amp; VISUALIZATION TOOLS</a:t>
            </a:r>
            <a:endParaRPr lang="en-US" sz="1200" b="1" kern="1200" dirty="0">
              <a:solidFill>
                <a:srgbClr val="3E4A5A"/>
              </a:solidFill>
              <a:latin typeface="Century Gothic"/>
            </a:endParaRPr>
          </a:p>
        </p:txBody>
      </p:sp>
      <p:sp>
        <p:nvSpPr>
          <p:cNvPr id="219" name="Rounded Rectangle 218"/>
          <p:cNvSpPr/>
          <p:nvPr/>
        </p:nvSpPr>
        <p:spPr>
          <a:xfrm>
            <a:off x="412771" y="4030028"/>
            <a:ext cx="11197389" cy="386233"/>
          </a:xfrm>
          <a:prstGeom prst="roundRect">
            <a:avLst/>
          </a:prstGeom>
          <a:solidFill>
            <a:srgbClr val="2A88D7">
              <a:alpha val="24706"/>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kern="1200" dirty="0">
                <a:solidFill>
                  <a:srgbClr val="3E4A5A"/>
                </a:solidFill>
                <a:latin typeface="Century Gothic"/>
              </a:rPr>
              <a:t>SECURITY</a:t>
            </a:r>
          </a:p>
        </p:txBody>
      </p:sp>
      <p:sp>
        <p:nvSpPr>
          <p:cNvPr id="220" name="Rounded Rectangle 219"/>
          <p:cNvSpPr/>
          <p:nvPr/>
        </p:nvSpPr>
        <p:spPr>
          <a:xfrm>
            <a:off x="412769" y="3561597"/>
            <a:ext cx="11197389" cy="386233"/>
          </a:xfrm>
          <a:prstGeom prst="roundRect">
            <a:avLst/>
          </a:prstGeom>
          <a:solidFill>
            <a:srgbClr val="2A88D7">
              <a:alpha val="24706"/>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kern="1200" dirty="0" smtClean="0">
                <a:solidFill>
                  <a:srgbClr val="3E4A5A"/>
                </a:solidFill>
                <a:latin typeface="Century Gothic"/>
              </a:rPr>
              <a:t>INFRASTRUCTURE</a:t>
            </a:r>
            <a:endParaRPr lang="en-US" sz="1000" b="1" kern="1200" dirty="0">
              <a:solidFill>
                <a:srgbClr val="3E4A5A"/>
              </a:solidFill>
              <a:latin typeface="Century Gothic"/>
            </a:endParaRPr>
          </a:p>
        </p:txBody>
      </p:sp>
      <p:pic>
        <p:nvPicPr>
          <p:cNvPr id="221" name="Picture 220"/>
          <p:cNvPicPr>
            <a:picLocks noChangeAspect="1"/>
          </p:cNvPicPr>
          <p:nvPr/>
        </p:nvPicPr>
        <p:blipFill rotWithShape="1">
          <a:blip r:embed="rId57" cstate="print">
            <a:extLst>
              <a:ext uri="{28A0092B-C50C-407E-A947-70E740481C1C}">
                <a14:useLocalDpi xmlns:a14="http://schemas.microsoft.com/office/drawing/2010/main"/>
              </a:ext>
            </a:extLst>
          </a:blip>
          <a:srcRect/>
          <a:stretch/>
        </p:blipFill>
        <p:spPr>
          <a:xfrm>
            <a:off x="4383349" y="4106028"/>
            <a:ext cx="624129" cy="213475"/>
          </a:xfrm>
          <a:prstGeom prst="rect">
            <a:avLst/>
          </a:prstGeom>
        </p:spPr>
      </p:pic>
      <p:pic>
        <p:nvPicPr>
          <p:cNvPr id="222" name="Picture 221"/>
          <p:cNvPicPr>
            <a:picLocks noChangeAspect="1"/>
          </p:cNvPicPr>
          <p:nvPr/>
        </p:nvPicPr>
        <p:blipFill>
          <a:blip r:embed="rId58" cstate="print">
            <a:extLst>
              <a:ext uri="{28A0092B-C50C-407E-A947-70E740481C1C}">
                <a14:useLocalDpi xmlns:a14="http://schemas.microsoft.com/office/drawing/2010/main"/>
              </a:ext>
            </a:extLst>
          </a:blip>
          <a:stretch>
            <a:fillRect/>
          </a:stretch>
        </p:blipFill>
        <p:spPr>
          <a:xfrm>
            <a:off x="2731326" y="2184709"/>
            <a:ext cx="973000" cy="191565"/>
          </a:xfrm>
          <a:prstGeom prst="rect">
            <a:avLst/>
          </a:prstGeom>
        </p:spPr>
      </p:pic>
      <p:pic>
        <p:nvPicPr>
          <p:cNvPr id="223" name="Picture 222"/>
          <p:cNvPicPr>
            <a:picLocks noChangeAspect="1"/>
          </p:cNvPicPr>
          <p:nvPr/>
        </p:nvPicPr>
        <p:blipFill rotWithShape="1">
          <a:blip r:embed="rId59" cstate="print">
            <a:extLst>
              <a:ext uri="{28A0092B-C50C-407E-A947-70E740481C1C}">
                <a14:useLocalDpi xmlns:a14="http://schemas.microsoft.com/office/drawing/2010/main"/>
              </a:ext>
            </a:extLst>
          </a:blip>
          <a:srcRect/>
          <a:stretch/>
        </p:blipFill>
        <p:spPr>
          <a:xfrm>
            <a:off x="6358906" y="1905740"/>
            <a:ext cx="664481" cy="266364"/>
          </a:xfrm>
          <a:prstGeom prst="rect">
            <a:avLst/>
          </a:prstGeom>
        </p:spPr>
      </p:pic>
      <p:pic>
        <p:nvPicPr>
          <p:cNvPr id="224" name="Picture 223"/>
          <p:cNvPicPr>
            <a:picLocks noChangeAspect="1"/>
          </p:cNvPicPr>
          <p:nvPr/>
        </p:nvPicPr>
        <p:blipFill>
          <a:blip r:embed="rId60" cstate="print">
            <a:extLst>
              <a:ext uri="{28A0092B-C50C-407E-A947-70E740481C1C}">
                <a14:useLocalDpi xmlns:a14="http://schemas.microsoft.com/office/drawing/2010/main"/>
              </a:ext>
            </a:extLst>
          </a:blip>
          <a:stretch>
            <a:fillRect/>
          </a:stretch>
        </p:blipFill>
        <p:spPr>
          <a:xfrm>
            <a:off x="4462816" y="2028323"/>
            <a:ext cx="465196" cy="258442"/>
          </a:xfrm>
          <a:prstGeom prst="rect">
            <a:avLst/>
          </a:prstGeom>
        </p:spPr>
      </p:pic>
      <p:pic>
        <p:nvPicPr>
          <p:cNvPr id="225" name="Picture 224"/>
          <p:cNvPicPr>
            <a:picLocks noChangeAspect="1"/>
          </p:cNvPicPr>
          <p:nvPr/>
        </p:nvPicPr>
        <p:blipFill>
          <a:blip r:embed="rId61" cstate="print">
            <a:extLst>
              <a:ext uri="{28A0092B-C50C-407E-A947-70E740481C1C}">
                <a14:useLocalDpi xmlns:a14="http://schemas.microsoft.com/office/drawing/2010/main"/>
              </a:ext>
            </a:extLst>
          </a:blip>
          <a:stretch>
            <a:fillRect/>
          </a:stretch>
        </p:blipFill>
        <p:spPr>
          <a:xfrm>
            <a:off x="5560105" y="2896123"/>
            <a:ext cx="818379" cy="292278"/>
          </a:xfrm>
          <a:prstGeom prst="rect">
            <a:avLst/>
          </a:prstGeom>
        </p:spPr>
      </p:pic>
      <p:pic>
        <p:nvPicPr>
          <p:cNvPr id="226" name="Picture 225"/>
          <p:cNvPicPr>
            <a:picLocks noChangeAspect="1"/>
          </p:cNvPicPr>
          <p:nvPr/>
        </p:nvPicPr>
        <p:blipFill>
          <a:blip r:embed="rId62" cstate="print">
            <a:extLst>
              <a:ext uri="{28A0092B-C50C-407E-A947-70E740481C1C}">
                <a14:useLocalDpi xmlns:a14="http://schemas.microsoft.com/office/drawing/2010/main"/>
              </a:ext>
            </a:extLst>
          </a:blip>
          <a:stretch>
            <a:fillRect/>
          </a:stretch>
        </p:blipFill>
        <p:spPr>
          <a:xfrm>
            <a:off x="4284020" y="2826434"/>
            <a:ext cx="291744" cy="319886"/>
          </a:xfrm>
          <a:prstGeom prst="rect">
            <a:avLst/>
          </a:prstGeom>
        </p:spPr>
      </p:pic>
      <p:sp>
        <p:nvSpPr>
          <p:cNvPr id="227" name="Rounded Rectangle 226"/>
          <p:cNvSpPr/>
          <p:nvPr/>
        </p:nvSpPr>
        <p:spPr>
          <a:xfrm>
            <a:off x="4947954" y="2584412"/>
            <a:ext cx="2076982" cy="871043"/>
          </a:xfrm>
          <a:prstGeom prst="roundRect">
            <a:avLst/>
          </a:prstGeom>
          <a:solidFill>
            <a:srgbClr val="2A88D7">
              <a:alpha val="24706"/>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kern="1200" dirty="0" smtClean="0">
                <a:solidFill>
                  <a:srgbClr val="3E4A5A"/>
                </a:solidFill>
                <a:latin typeface="Century Gothic"/>
              </a:rPr>
              <a:t>LIBRARIES</a:t>
            </a:r>
            <a:endParaRPr lang="en-US" sz="1000" b="1" kern="1200" dirty="0">
              <a:solidFill>
                <a:srgbClr val="3E4A5A"/>
              </a:solidFill>
              <a:latin typeface="Century Gothic"/>
            </a:endParaRPr>
          </a:p>
        </p:txBody>
      </p:sp>
      <p:sp>
        <p:nvSpPr>
          <p:cNvPr id="228" name="Rounded Rectangle 227"/>
          <p:cNvSpPr/>
          <p:nvPr/>
        </p:nvSpPr>
        <p:spPr>
          <a:xfrm>
            <a:off x="2689973" y="2597914"/>
            <a:ext cx="2076982" cy="871043"/>
          </a:xfrm>
          <a:prstGeom prst="roundRect">
            <a:avLst/>
          </a:prstGeom>
          <a:solidFill>
            <a:srgbClr val="2A88D7">
              <a:alpha val="24706"/>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kern="1200" dirty="0" smtClean="0">
                <a:solidFill>
                  <a:srgbClr val="3E4A5A"/>
                </a:solidFill>
                <a:latin typeface="Century Gothic"/>
              </a:rPr>
              <a:t>TOOLS</a:t>
            </a:r>
            <a:endParaRPr lang="en-US" sz="1000" b="1" kern="1200" dirty="0">
              <a:solidFill>
                <a:srgbClr val="3E4A5A"/>
              </a:solidFill>
              <a:latin typeface="Century Gothic"/>
            </a:endParaRPr>
          </a:p>
        </p:txBody>
      </p:sp>
      <p:sp>
        <p:nvSpPr>
          <p:cNvPr id="229" name="Rounded Rectangle 228"/>
          <p:cNvSpPr/>
          <p:nvPr/>
        </p:nvSpPr>
        <p:spPr>
          <a:xfrm>
            <a:off x="463492" y="4545059"/>
            <a:ext cx="5502443" cy="1572286"/>
          </a:xfrm>
          <a:prstGeom prst="roundRect">
            <a:avLst/>
          </a:prstGeom>
          <a:solidFill>
            <a:srgbClr val="FFC000">
              <a:alpha val="24706"/>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kern="1200" dirty="0" smtClean="0">
                <a:solidFill>
                  <a:srgbClr val="3E4A5A"/>
                </a:solidFill>
                <a:latin typeface="Century Gothic"/>
              </a:rPr>
              <a:t>DATA PLATFORMS</a:t>
            </a:r>
            <a:endParaRPr lang="en-US" sz="1800" b="1" kern="1200" dirty="0">
              <a:solidFill>
                <a:srgbClr val="3E4A5A"/>
              </a:solidFill>
              <a:latin typeface="Century Gothic"/>
            </a:endParaRPr>
          </a:p>
        </p:txBody>
      </p:sp>
      <p:sp>
        <p:nvSpPr>
          <p:cNvPr id="230" name="Rounded Rectangle 229"/>
          <p:cNvSpPr/>
          <p:nvPr/>
        </p:nvSpPr>
        <p:spPr>
          <a:xfrm>
            <a:off x="2625136" y="1160089"/>
            <a:ext cx="4444647" cy="1377265"/>
          </a:xfrm>
          <a:prstGeom prst="roundRect">
            <a:avLst/>
          </a:prstGeom>
          <a:solidFill>
            <a:srgbClr val="2A88D7">
              <a:alpha val="24706"/>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kern="1200" dirty="0">
                <a:solidFill>
                  <a:srgbClr val="3E4A5A"/>
                </a:solidFill>
                <a:latin typeface="Century Gothic"/>
              </a:rPr>
              <a:t>DATA SCIENCE PLATFORMS</a:t>
            </a:r>
          </a:p>
        </p:txBody>
      </p:sp>
    </p:spTree>
    <p:extLst>
      <p:ext uri="{BB962C8B-B14F-4D97-AF65-F5344CB8AC3E}">
        <p14:creationId xmlns:p14="http://schemas.microsoft.com/office/powerpoint/2010/main" val="7509118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AA1D3DC5-6306-EC4F-B443-D53A6492FEBD}" type="slidenum">
              <a:rPr lang="en-US" smtClean="0"/>
              <a:pPr/>
              <a:t>12</a:t>
            </a:fld>
            <a:endParaRPr lang="en-US"/>
          </a:p>
        </p:txBody>
      </p:sp>
      <p:sp>
        <p:nvSpPr>
          <p:cNvPr id="4" name="Rectangle 3"/>
          <p:cNvSpPr/>
          <p:nvPr/>
        </p:nvSpPr>
        <p:spPr>
          <a:xfrm>
            <a:off x="0" y="0"/>
            <a:ext cx="6096000" cy="6858000"/>
          </a:xfrm>
          <a:prstGeom prst="rect">
            <a:avLst/>
          </a:prstGeom>
          <a:solidFill>
            <a:srgbClr val="3F4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261935" y="2887646"/>
            <a:ext cx="5485529" cy="1190963"/>
            <a:chOff x="621446" y="2736738"/>
            <a:chExt cx="4898827" cy="1190963"/>
          </a:xfrm>
        </p:grpSpPr>
        <p:sp>
          <p:nvSpPr>
            <p:cNvPr id="6" name="TextBox 5"/>
            <p:cNvSpPr txBox="1"/>
            <p:nvPr/>
          </p:nvSpPr>
          <p:spPr>
            <a:xfrm>
              <a:off x="621446" y="2736738"/>
              <a:ext cx="4898827" cy="1077218"/>
            </a:xfrm>
            <a:prstGeom prst="rect">
              <a:avLst/>
            </a:prstGeom>
            <a:noFill/>
          </p:spPr>
          <p:txBody>
            <a:bodyPr wrap="square" rtlCol="0">
              <a:spAutoFit/>
            </a:bodyPr>
            <a:lstStyle/>
            <a:p>
              <a:r>
                <a:rPr lang="en-US" sz="3200" dirty="0">
                  <a:solidFill>
                    <a:schemeClr val="bg1"/>
                  </a:solidFill>
                  <a:latin typeface="Avenir Next" charset="0"/>
                  <a:ea typeface="Avenir Next" charset="0"/>
                  <a:cs typeface="Avenir Next" charset="0"/>
                </a:rPr>
                <a:t>What can you do with the </a:t>
              </a:r>
              <a:r>
                <a:rPr lang="en-US" sz="3200" dirty="0" smtClean="0">
                  <a:solidFill>
                    <a:srgbClr val="33A1FC"/>
                  </a:solidFill>
                  <a:latin typeface="Avenir Next" charset="0"/>
                  <a:ea typeface="Avenir Next" charset="0"/>
                  <a:cs typeface="Avenir Next" charset="0"/>
                </a:rPr>
                <a:t>DataScience.com Platform</a:t>
              </a:r>
              <a:r>
                <a:rPr lang="en-US" sz="3200" dirty="0" smtClean="0">
                  <a:solidFill>
                    <a:schemeClr val="bg1"/>
                  </a:solidFill>
                  <a:latin typeface="Avenir Next" charset="0"/>
                  <a:ea typeface="Avenir Next" charset="0"/>
                  <a:cs typeface="Avenir Next" charset="0"/>
                </a:rPr>
                <a:t>?</a:t>
              </a:r>
              <a:endParaRPr lang="en-US" sz="3200" dirty="0">
                <a:solidFill>
                  <a:schemeClr val="bg1"/>
                </a:solidFill>
                <a:latin typeface="Avenir Next" charset="0"/>
                <a:ea typeface="Avenir Next" charset="0"/>
                <a:cs typeface="Avenir Next" charset="0"/>
              </a:endParaRPr>
            </a:p>
          </p:txBody>
        </p:sp>
        <p:sp>
          <p:nvSpPr>
            <p:cNvPr id="7" name="TextBox 6"/>
            <p:cNvSpPr txBox="1"/>
            <p:nvPr/>
          </p:nvSpPr>
          <p:spPr>
            <a:xfrm>
              <a:off x="621446" y="3604536"/>
              <a:ext cx="4414335" cy="323165"/>
            </a:xfrm>
            <a:prstGeom prst="rect">
              <a:avLst/>
            </a:prstGeom>
            <a:noFill/>
          </p:spPr>
          <p:txBody>
            <a:bodyPr wrap="square" rtlCol="0">
              <a:spAutoFit/>
            </a:bodyPr>
            <a:lstStyle/>
            <a:p>
              <a:endParaRPr lang="en-US" dirty="0">
                <a:solidFill>
                  <a:schemeClr val="bg1"/>
                </a:solidFill>
                <a:latin typeface="Avenir Next" charset="0"/>
                <a:ea typeface="Avenir Next" charset="0"/>
                <a:cs typeface="Avenir Next" charset="0"/>
              </a:endParaRPr>
            </a:p>
          </p:txBody>
        </p:sp>
      </p:grpSp>
      <p:grpSp>
        <p:nvGrpSpPr>
          <p:cNvPr id="8" name="Group 7"/>
          <p:cNvGrpSpPr/>
          <p:nvPr/>
        </p:nvGrpSpPr>
        <p:grpSpPr>
          <a:xfrm>
            <a:off x="6619599" y="2537966"/>
            <a:ext cx="5119743" cy="1812932"/>
            <a:chOff x="543534" y="2405162"/>
            <a:chExt cx="4613638" cy="1812932"/>
          </a:xfrm>
        </p:grpSpPr>
        <p:grpSp>
          <p:nvGrpSpPr>
            <p:cNvPr id="9" name="Group 8"/>
            <p:cNvGrpSpPr/>
            <p:nvPr/>
          </p:nvGrpSpPr>
          <p:grpSpPr>
            <a:xfrm>
              <a:off x="546734" y="2405162"/>
              <a:ext cx="4517712" cy="523220"/>
              <a:chOff x="1032308" y="2591474"/>
              <a:chExt cx="4517712" cy="523220"/>
            </a:xfrm>
          </p:grpSpPr>
          <p:sp>
            <p:nvSpPr>
              <p:cNvPr id="16" name="Rounded Rectangle 15"/>
              <p:cNvSpPr/>
              <p:nvPr/>
            </p:nvSpPr>
            <p:spPr>
              <a:xfrm>
                <a:off x="1032308" y="2629654"/>
                <a:ext cx="353207" cy="353207"/>
              </a:xfrm>
              <a:prstGeom prst="roundRect">
                <a:avLst>
                  <a:gd name="adj" fmla="val 5831"/>
                </a:avLst>
              </a:prstGeom>
              <a:solidFill>
                <a:srgbClr val="33A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Avenir Next" charset="0"/>
                  <a:ea typeface="Avenir Next" charset="0"/>
                  <a:cs typeface="Avenir Next" charset="0"/>
                </a:endParaRPr>
              </a:p>
            </p:txBody>
          </p:sp>
          <p:sp>
            <p:nvSpPr>
              <p:cNvPr id="17" name="TextBox 16"/>
              <p:cNvSpPr txBox="1"/>
              <p:nvPr/>
            </p:nvSpPr>
            <p:spPr>
              <a:xfrm>
                <a:off x="1530912" y="2591474"/>
                <a:ext cx="4019108" cy="523220"/>
              </a:xfrm>
              <a:prstGeom prst="rect">
                <a:avLst/>
              </a:prstGeom>
              <a:noFill/>
            </p:spPr>
            <p:txBody>
              <a:bodyPr wrap="square" rtlCol="0">
                <a:spAutoFit/>
              </a:bodyPr>
              <a:lstStyle/>
              <a:p>
                <a:r>
                  <a:rPr lang="en-US" sz="2800" dirty="0" smtClean="0">
                    <a:solidFill>
                      <a:srgbClr val="3F4B5A"/>
                    </a:solidFill>
                    <a:latin typeface="Avenir Next" charset="0"/>
                    <a:ea typeface="Avenir Next" charset="0"/>
                    <a:cs typeface="Avenir Next" charset="0"/>
                  </a:rPr>
                  <a:t>Deep Learning</a:t>
                </a:r>
                <a:endParaRPr lang="en-US" sz="2800" dirty="0">
                  <a:solidFill>
                    <a:srgbClr val="3F4B5A"/>
                  </a:solidFill>
                  <a:latin typeface="Avenir Next" charset="0"/>
                  <a:ea typeface="Avenir Next" charset="0"/>
                  <a:cs typeface="Avenir Next" charset="0"/>
                </a:endParaRPr>
              </a:p>
            </p:txBody>
          </p:sp>
        </p:grpSp>
        <p:grpSp>
          <p:nvGrpSpPr>
            <p:cNvPr id="10" name="Group 9"/>
            <p:cNvGrpSpPr/>
            <p:nvPr/>
          </p:nvGrpSpPr>
          <p:grpSpPr>
            <a:xfrm>
              <a:off x="546734" y="3058985"/>
              <a:ext cx="4610438" cy="523220"/>
              <a:chOff x="1032308" y="3153299"/>
              <a:chExt cx="4610438" cy="523220"/>
            </a:xfrm>
          </p:grpSpPr>
          <p:sp>
            <p:nvSpPr>
              <p:cNvPr id="14" name="Rounded Rectangle 13"/>
              <p:cNvSpPr/>
              <p:nvPr/>
            </p:nvSpPr>
            <p:spPr>
              <a:xfrm>
                <a:off x="1032308" y="3215332"/>
                <a:ext cx="353207" cy="353207"/>
              </a:xfrm>
              <a:prstGeom prst="roundRect">
                <a:avLst>
                  <a:gd name="adj" fmla="val 5831"/>
                </a:avLst>
              </a:prstGeom>
              <a:solidFill>
                <a:srgbClr val="3F4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Avenir Next" charset="0"/>
                  <a:ea typeface="Avenir Next" charset="0"/>
                  <a:cs typeface="Avenir Next" charset="0"/>
                </a:endParaRPr>
              </a:p>
            </p:txBody>
          </p:sp>
          <p:sp>
            <p:nvSpPr>
              <p:cNvPr id="15" name="TextBox 14"/>
              <p:cNvSpPr txBox="1"/>
              <p:nvPr/>
            </p:nvSpPr>
            <p:spPr>
              <a:xfrm>
                <a:off x="1530911" y="3153299"/>
                <a:ext cx="4111835" cy="523220"/>
              </a:xfrm>
              <a:prstGeom prst="rect">
                <a:avLst/>
              </a:prstGeom>
              <a:noFill/>
            </p:spPr>
            <p:txBody>
              <a:bodyPr wrap="square" rtlCol="0">
                <a:spAutoFit/>
              </a:bodyPr>
              <a:lstStyle/>
              <a:p>
                <a:r>
                  <a:rPr lang="en-US" sz="2800" dirty="0" smtClean="0">
                    <a:solidFill>
                      <a:srgbClr val="3F4B5A"/>
                    </a:solidFill>
                    <a:latin typeface="Avenir Next" charset="0"/>
                    <a:ea typeface="Avenir Next" charset="0"/>
                    <a:cs typeface="Avenir Next" charset="0"/>
                  </a:rPr>
                  <a:t>Artificial Intelligence</a:t>
                </a:r>
                <a:endParaRPr lang="en-US" sz="2800" dirty="0">
                  <a:solidFill>
                    <a:srgbClr val="3F4B5A"/>
                  </a:solidFill>
                  <a:latin typeface="Avenir Next" charset="0"/>
                  <a:ea typeface="Avenir Next" charset="0"/>
                  <a:cs typeface="Avenir Next" charset="0"/>
                </a:endParaRPr>
              </a:p>
            </p:txBody>
          </p:sp>
        </p:grpSp>
        <p:grpSp>
          <p:nvGrpSpPr>
            <p:cNvPr id="11" name="Group 10"/>
            <p:cNvGrpSpPr/>
            <p:nvPr/>
          </p:nvGrpSpPr>
          <p:grpSpPr>
            <a:xfrm>
              <a:off x="543534" y="3694874"/>
              <a:ext cx="4517712" cy="523220"/>
              <a:chOff x="1032308" y="3677476"/>
              <a:chExt cx="4517712" cy="523220"/>
            </a:xfrm>
          </p:grpSpPr>
          <p:sp>
            <p:nvSpPr>
              <p:cNvPr id="12" name="Rounded Rectangle 11"/>
              <p:cNvSpPr/>
              <p:nvPr/>
            </p:nvSpPr>
            <p:spPr>
              <a:xfrm>
                <a:off x="1032308" y="3747799"/>
                <a:ext cx="353207" cy="353207"/>
              </a:xfrm>
              <a:prstGeom prst="roundRect">
                <a:avLst>
                  <a:gd name="adj" fmla="val 5831"/>
                </a:avLst>
              </a:prstGeom>
              <a:solidFill>
                <a:srgbClr val="4F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Avenir Next" charset="0"/>
                  <a:ea typeface="Avenir Next" charset="0"/>
                  <a:cs typeface="Avenir Next" charset="0"/>
                </a:endParaRPr>
              </a:p>
            </p:txBody>
          </p:sp>
          <p:sp>
            <p:nvSpPr>
              <p:cNvPr id="13" name="TextBox 12"/>
              <p:cNvSpPr txBox="1"/>
              <p:nvPr/>
            </p:nvSpPr>
            <p:spPr>
              <a:xfrm>
                <a:off x="1530912" y="3677476"/>
                <a:ext cx="4019108" cy="523220"/>
              </a:xfrm>
              <a:prstGeom prst="rect">
                <a:avLst/>
              </a:prstGeom>
              <a:noFill/>
            </p:spPr>
            <p:txBody>
              <a:bodyPr wrap="square" rtlCol="0">
                <a:spAutoFit/>
              </a:bodyPr>
              <a:lstStyle/>
              <a:p>
                <a:r>
                  <a:rPr lang="en-US" sz="2800" dirty="0" smtClean="0">
                    <a:solidFill>
                      <a:srgbClr val="3F4B5A"/>
                    </a:solidFill>
                    <a:latin typeface="Avenir Next" charset="0"/>
                    <a:ea typeface="Avenir Next" charset="0"/>
                    <a:cs typeface="Avenir Next" charset="0"/>
                  </a:rPr>
                  <a:t>Machine Learning</a:t>
                </a:r>
                <a:endParaRPr lang="en-US" sz="2800" dirty="0">
                  <a:solidFill>
                    <a:srgbClr val="3F4B5A"/>
                  </a:solidFill>
                  <a:latin typeface="Avenir Next" charset="0"/>
                  <a:ea typeface="Avenir Next" charset="0"/>
                  <a:cs typeface="Avenir Next" charset="0"/>
                </a:endParaRPr>
              </a:p>
            </p:txBody>
          </p:sp>
        </p:grpSp>
      </p:grpSp>
      <p:sp>
        <p:nvSpPr>
          <p:cNvPr id="18" name="Rectangle 17"/>
          <p:cNvSpPr/>
          <p:nvPr/>
        </p:nvSpPr>
        <p:spPr>
          <a:xfrm>
            <a:off x="261935" y="6484997"/>
            <a:ext cx="2680542" cy="261610"/>
          </a:xfrm>
          <a:prstGeom prst="rect">
            <a:avLst/>
          </a:prstGeom>
        </p:spPr>
        <p:txBody>
          <a:bodyPr wrap="none">
            <a:spAutoFit/>
          </a:bodyPr>
          <a:lstStyle/>
          <a:p>
            <a:pPr defTabSz="1219139" hangingPunct="0"/>
            <a:r>
              <a:rPr lang="en-US" sz="1100" dirty="0" smtClean="0">
                <a:solidFill>
                  <a:schemeClr val="bg1"/>
                </a:solidFill>
                <a:latin typeface="Avenir Next" charset="0"/>
                <a:ea typeface="Avenir Next" charset="0"/>
                <a:cs typeface="Avenir Next" charset="0"/>
                <a:sym typeface="Avenir"/>
              </a:rPr>
              <a:t>CONFIDENTIAL | DATASCIENCE.COM</a:t>
            </a:r>
            <a:endParaRPr lang="en-US" sz="1100" dirty="0">
              <a:solidFill>
                <a:schemeClr val="bg1"/>
              </a:solidFill>
              <a:latin typeface="Avenir Next" charset="0"/>
              <a:ea typeface="Avenir Next" charset="0"/>
              <a:cs typeface="Avenir Next" charset="0"/>
              <a:sym typeface="Avenir"/>
            </a:endParaRPr>
          </a:p>
        </p:txBody>
      </p:sp>
    </p:spTree>
    <p:extLst>
      <p:ext uri="{BB962C8B-B14F-4D97-AF65-F5344CB8AC3E}">
        <p14:creationId xmlns:p14="http://schemas.microsoft.com/office/powerpoint/2010/main" val="21314681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AA1D3DC5-6306-EC4F-B443-D53A6492FEBD}" type="slidenum">
              <a:rPr lang="en-US" smtClean="0"/>
              <a:pPr/>
              <a:t>13</a:t>
            </a:fld>
            <a:endParaRPr lang="en-US"/>
          </a:p>
        </p:txBody>
      </p:sp>
      <p:sp>
        <p:nvSpPr>
          <p:cNvPr id="4" name="Rectangle 3"/>
          <p:cNvSpPr/>
          <p:nvPr/>
        </p:nvSpPr>
        <p:spPr>
          <a:xfrm>
            <a:off x="0" y="0"/>
            <a:ext cx="6096000" cy="6858000"/>
          </a:xfrm>
          <a:prstGeom prst="rect">
            <a:avLst/>
          </a:prstGeom>
          <a:solidFill>
            <a:srgbClr val="3F4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261935" y="2887646"/>
            <a:ext cx="5485529" cy="1190963"/>
            <a:chOff x="621446" y="2736738"/>
            <a:chExt cx="4898827" cy="1190963"/>
          </a:xfrm>
        </p:grpSpPr>
        <p:sp>
          <p:nvSpPr>
            <p:cNvPr id="6" name="TextBox 5"/>
            <p:cNvSpPr txBox="1"/>
            <p:nvPr/>
          </p:nvSpPr>
          <p:spPr>
            <a:xfrm>
              <a:off x="621446" y="2736738"/>
              <a:ext cx="4898827" cy="1077218"/>
            </a:xfrm>
            <a:prstGeom prst="rect">
              <a:avLst/>
            </a:prstGeom>
            <a:noFill/>
          </p:spPr>
          <p:txBody>
            <a:bodyPr wrap="square" rtlCol="0">
              <a:spAutoFit/>
            </a:bodyPr>
            <a:lstStyle/>
            <a:p>
              <a:r>
                <a:rPr lang="en-US" sz="3200" dirty="0">
                  <a:solidFill>
                    <a:schemeClr val="bg1"/>
                  </a:solidFill>
                  <a:latin typeface="Avenir Next" charset="0"/>
                  <a:ea typeface="Avenir Next" charset="0"/>
                  <a:cs typeface="Avenir Next" charset="0"/>
                </a:rPr>
                <a:t>What can you do with the </a:t>
              </a:r>
              <a:r>
                <a:rPr lang="en-US" sz="3200" dirty="0" smtClean="0">
                  <a:solidFill>
                    <a:srgbClr val="33A1FC"/>
                  </a:solidFill>
                  <a:latin typeface="Avenir Next" charset="0"/>
                  <a:ea typeface="Avenir Next" charset="0"/>
                  <a:cs typeface="Avenir Next" charset="0"/>
                </a:rPr>
                <a:t>DataScience.com Platform</a:t>
              </a:r>
              <a:r>
                <a:rPr lang="en-US" sz="3200" dirty="0" smtClean="0">
                  <a:solidFill>
                    <a:schemeClr val="bg1"/>
                  </a:solidFill>
                  <a:latin typeface="Avenir Next" charset="0"/>
                  <a:ea typeface="Avenir Next" charset="0"/>
                  <a:cs typeface="Avenir Next" charset="0"/>
                </a:rPr>
                <a:t>?</a:t>
              </a:r>
              <a:endParaRPr lang="en-US" sz="3200" dirty="0">
                <a:solidFill>
                  <a:schemeClr val="bg1"/>
                </a:solidFill>
                <a:latin typeface="Avenir Next" charset="0"/>
                <a:ea typeface="Avenir Next" charset="0"/>
                <a:cs typeface="Avenir Next" charset="0"/>
              </a:endParaRPr>
            </a:p>
          </p:txBody>
        </p:sp>
        <p:sp>
          <p:nvSpPr>
            <p:cNvPr id="7" name="TextBox 6"/>
            <p:cNvSpPr txBox="1"/>
            <p:nvPr/>
          </p:nvSpPr>
          <p:spPr>
            <a:xfrm>
              <a:off x="621446" y="3604536"/>
              <a:ext cx="4414335" cy="323165"/>
            </a:xfrm>
            <a:prstGeom prst="rect">
              <a:avLst/>
            </a:prstGeom>
            <a:noFill/>
          </p:spPr>
          <p:txBody>
            <a:bodyPr wrap="square" rtlCol="0">
              <a:spAutoFit/>
            </a:bodyPr>
            <a:lstStyle/>
            <a:p>
              <a:endParaRPr lang="en-US" dirty="0">
                <a:solidFill>
                  <a:schemeClr val="bg1"/>
                </a:solidFill>
                <a:latin typeface="Avenir Next" charset="0"/>
                <a:ea typeface="Avenir Next" charset="0"/>
                <a:cs typeface="Avenir Next" charset="0"/>
              </a:endParaRPr>
            </a:p>
          </p:txBody>
        </p:sp>
      </p:grpSp>
      <p:grpSp>
        <p:nvGrpSpPr>
          <p:cNvPr id="10" name="Group 9"/>
          <p:cNvGrpSpPr/>
          <p:nvPr/>
        </p:nvGrpSpPr>
        <p:grpSpPr>
          <a:xfrm>
            <a:off x="6623150" y="3191789"/>
            <a:ext cx="5116192" cy="523220"/>
            <a:chOff x="1032308" y="3153299"/>
            <a:chExt cx="4610438" cy="523220"/>
          </a:xfrm>
        </p:grpSpPr>
        <p:sp>
          <p:nvSpPr>
            <p:cNvPr id="14" name="Rounded Rectangle 13"/>
            <p:cNvSpPr/>
            <p:nvPr/>
          </p:nvSpPr>
          <p:spPr>
            <a:xfrm>
              <a:off x="1032308" y="3215332"/>
              <a:ext cx="353207" cy="353207"/>
            </a:xfrm>
            <a:prstGeom prst="roundRect">
              <a:avLst>
                <a:gd name="adj" fmla="val 5831"/>
              </a:avLst>
            </a:prstGeom>
            <a:solidFill>
              <a:srgbClr val="3F4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Avenir Next" charset="0"/>
                <a:ea typeface="Avenir Next" charset="0"/>
                <a:cs typeface="Avenir Next" charset="0"/>
              </a:endParaRPr>
            </a:p>
          </p:txBody>
        </p:sp>
        <p:sp>
          <p:nvSpPr>
            <p:cNvPr id="15" name="TextBox 14"/>
            <p:cNvSpPr txBox="1"/>
            <p:nvPr/>
          </p:nvSpPr>
          <p:spPr>
            <a:xfrm>
              <a:off x="1530911" y="3153299"/>
              <a:ext cx="4111835" cy="523220"/>
            </a:xfrm>
            <a:prstGeom prst="rect">
              <a:avLst/>
            </a:prstGeom>
            <a:noFill/>
          </p:spPr>
          <p:txBody>
            <a:bodyPr wrap="square" rtlCol="0">
              <a:spAutoFit/>
            </a:bodyPr>
            <a:lstStyle/>
            <a:p>
              <a:r>
                <a:rPr lang="en-US" sz="2800" dirty="0">
                  <a:solidFill>
                    <a:srgbClr val="3F4B5A"/>
                  </a:solidFill>
                  <a:latin typeface="Avenir Next" charset="0"/>
                  <a:ea typeface="Avenir Next" charset="0"/>
                  <a:cs typeface="Avenir Next" charset="0"/>
                </a:rPr>
                <a:t>Scale Data Science</a:t>
              </a:r>
            </a:p>
          </p:txBody>
        </p:sp>
      </p:grpSp>
      <p:sp>
        <p:nvSpPr>
          <p:cNvPr id="18" name="Rectangle 17"/>
          <p:cNvSpPr/>
          <p:nvPr/>
        </p:nvSpPr>
        <p:spPr>
          <a:xfrm>
            <a:off x="261935" y="6484997"/>
            <a:ext cx="2680542" cy="261610"/>
          </a:xfrm>
          <a:prstGeom prst="rect">
            <a:avLst/>
          </a:prstGeom>
        </p:spPr>
        <p:txBody>
          <a:bodyPr wrap="none">
            <a:spAutoFit/>
          </a:bodyPr>
          <a:lstStyle/>
          <a:p>
            <a:pPr defTabSz="1219139" hangingPunct="0"/>
            <a:r>
              <a:rPr lang="en-US" sz="1100" dirty="0" smtClean="0">
                <a:solidFill>
                  <a:schemeClr val="bg1"/>
                </a:solidFill>
                <a:latin typeface="Avenir Next" charset="0"/>
                <a:ea typeface="Avenir Next" charset="0"/>
                <a:cs typeface="Avenir Next" charset="0"/>
                <a:sym typeface="Avenir"/>
              </a:rPr>
              <a:t>CONFIDENTIAL | DATASCIENCE.COM</a:t>
            </a:r>
            <a:endParaRPr lang="en-US" sz="1100" dirty="0">
              <a:solidFill>
                <a:schemeClr val="bg1"/>
              </a:solidFill>
              <a:latin typeface="Avenir Next" charset="0"/>
              <a:ea typeface="Avenir Next" charset="0"/>
              <a:cs typeface="Avenir Next" charset="0"/>
              <a:sym typeface="Avenir"/>
            </a:endParaRPr>
          </a:p>
        </p:txBody>
      </p:sp>
    </p:spTree>
    <p:extLst>
      <p:ext uri="{BB962C8B-B14F-4D97-AF65-F5344CB8AC3E}">
        <p14:creationId xmlns:p14="http://schemas.microsoft.com/office/powerpoint/2010/main" val="11726869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41955" y="283228"/>
            <a:ext cx="914400" cy="914400"/>
          </a:xfrm>
          <a:prstGeom prst="rect">
            <a:avLst/>
          </a:prstGeom>
        </p:spPr>
        <p:txBody>
          <a:bodyPr wrap="none" lIns="91438" tIns="45719" rIns="91438" bIns="45719" rtlCol="0" anchor="ctr">
            <a:normAutofit/>
          </a:bodyPr>
          <a:lstStyle/>
          <a:p>
            <a:endParaRPr lang="en-US" sz="3200" dirty="0" smtClean="0"/>
          </a:p>
        </p:txBody>
      </p:sp>
      <p:sp>
        <p:nvSpPr>
          <p:cNvPr id="12" name="Title 1"/>
          <p:cNvSpPr>
            <a:spLocks noGrp="1"/>
          </p:cNvSpPr>
          <p:nvPr>
            <p:ph type="title"/>
          </p:nvPr>
        </p:nvSpPr>
        <p:spPr/>
        <p:txBody>
          <a:bodyPr/>
          <a:lstStyle/>
          <a:p>
            <a:r>
              <a:rPr lang="en-US" dirty="0" smtClean="0">
                <a:latin typeface="Avenir Light"/>
                <a:cs typeface="Avenir Light"/>
              </a:rPr>
              <a:t>WHAT DOES IT MEAN TO ‘SCALE DATA SCIENCE’?</a:t>
            </a:r>
            <a:endParaRPr lang="en-US" dirty="0">
              <a:latin typeface="Avenir Light"/>
              <a:cs typeface="Avenir Light"/>
            </a:endParaRPr>
          </a:p>
        </p:txBody>
      </p:sp>
      <p:sp>
        <p:nvSpPr>
          <p:cNvPr id="27" name="Title 2"/>
          <p:cNvSpPr txBox="1">
            <a:spLocks/>
          </p:cNvSpPr>
          <p:nvPr/>
        </p:nvSpPr>
        <p:spPr>
          <a:xfrm>
            <a:off x="1183748" y="2224588"/>
            <a:ext cx="9950891" cy="2408824"/>
          </a:xfrm>
          <a:prstGeom prst="rect">
            <a:avLst/>
          </a:prstGeom>
          <a:noFill/>
          <a:ln>
            <a:noFill/>
          </a:ln>
        </p:spPr>
        <p:txBody>
          <a:bodyPr vert="horz" wrap="square" lIns="91420" tIns="91420" rIns="91420" bIns="91420" rtlCol="0" anchor="ctr" anchorCtr="0">
            <a:spAutoFit/>
          </a:bodyPr>
          <a:lstStyle>
            <a:lvl1pPr marL="0" marR="0" lvl="0" indent="0" algn="l" defTabSz="914241" rtl="0" eaLnBrk="1" latinLnBrk="0" hangingPunct="1">
              <a:lnSpc>
                <a:spcPct val="90000"/>
              </a:lnSpc>
              <a:spcBef>
                <a:spcPts val="0"/>
              </a:spcBef>
              <a:spcAft>
                <a:spcPts val="0"/>
              </a:spcAft>
              <a:buClr>
                <a:srgbClr val="29303A"/>
              </a:buClr>
              <a:buFont typeface="Avenir"/>
              <a:buNone/>
              <a:defRPr sz="2700" b="0" i="0" u="none" strike="noStrike" kern="1200" cap="none">
                <a:solidFill>
                  <a:srgbClr val="29303A"/>
                </a:solidFill>
                <a:latin typeface="Avenir"/>
                <a:ea typeface="Avenir"/>
                <a:cs typeface="Avenir"/>
                <a:sym typeface="Avenir"/>
              </a:defRPr>
            </a:lvl1pPr>
            <a:lvl2pPr lvl="1" indent="0">
              <a:spcBef>
                <a:spcPts val="0"/>
              </a:spcBef>
              <a:buFont typeface="Arial"/>
              <a:buNone/>
              <a:defRPr sz="1900"/>
            </a:lvl2pPr>
            <a:lvl3pPr lvl="2" indent="0">
              <a:spcBef>
                <a:spcPts val="0"/>
              </a:spcBef>
              <a:buFont typeface="Arial"/>
              <a:buNone/>
              <a:defRPr sz="1900"/>
            </a:lvl3pPr>
            <a:lvl4pPr lvl="3" indent="0">
              <a:spcBef>
                <a:spcPts val="0"/>
              </a:spcBef>
              <a:buFont typeface="Arial"/>
              <a:buNone/>
              <a:defRPr sz="1900"/>
            </a:lvl4pPr>
            <a:lvl5pPr lvl="4" indent="0">
              <a:spcBef>
                <a:spcPts val="0"/>
              </a:spcBef>
              <a:buFont typeface="Arial"/>
              <a:buNone/>
              <a:defRPr sz="1900"/>
            </a:lvl5pPr>
            <a:lvl6pPr lvl="5" indent="0">
              <a:spcBef>
                <a:spcPts val="0"/>
              </a:spcBef>
              <a:buFont typeface="Arial"/>
              <a:buNone/>
              <a:defRPr sz="1900"/>
            </a:lvl6pPr>
            <a:lvl7pPr lvl="6" indent="0">
              <a:spcBef>
                <a:spcPts val="0"/>
              </a:spcBef>
              <a:buFont typeface="Arial"/>
              <a:buNone/>
              <a:defRPr sz="1900"/>
            </a:lvl7pPr>
            <a:lvl8pPr lvl="7" indent="0">
              <a:spcBef>
                <a:spcPts val="0"/>
              </a:spcBef>
              <a:buFont typeface="Arial"/>
              <a:buNone/>
              <a:defRPr sz="1900"/>
            </a:lvl8pPr>
            <a:lvl9pPr lvl="8" indent="0">
              <a:spcBef>
                <a:spcPts val="0"/>
              </a:spcBef>
              <a:buFont typeface="Arial"/>
              <a:buNone/>
              <a:defRPr sz="1900"/>
            </a:lvl9pPr>
          </a:lstStyle>
          <a:p>
            <a:r>
              <a:rPr lang="en-US" sz="3200" dirty="0" smtClean="0">
                <a:solidFill>
                  <a:srgbClr val="3F4A5A"/>
                </a:solidFill>
                <a:latin typeface="Avenir Light"/>
                <a:cs typeface="Avenir Light"/>
              </a:rPr>
              <a:t>When </a:t>
            </a:r>
            <a:r>
              <a:rPr lang="en-US" sz="3200" dirty="0">
                <a:solidFill>
                  <a:srgbClr val="3F4A5A"/>
                </a:solidFill>
                <a:latin typeface="Avenir Light"/>
                <a:cs typeface="Avenir Light"/>
              </a:rPr>
              <a:t>we say “scaling data </a:t>
            </a:r>
            <a:r>
              <a:rPr lang="en-US" sz="3200" dirty="0" smtClean="0">
                <a:solidFill>
                  <a:srgbClr val="3F4A5A"/>
                </a:solidFill>
                <a:latin typeface="Avenir Light"/>
                <a:cs typeface="Avenir Light"/>
              </a:rPr>
              <a:t>science”, we’re talking </a:t>
            </a:r>
            <a:r>
              <a:rPr lang="en-US" sz="3200" dirty="0">
                <a:solidFill>
                  <a:srgbClr val="3F4A5A"/>
                </a:solidFill>
                <a:latin typeface="Avenir Light"/>
                <a:cs typeface="Avenir Light"/>
              </a:rPr>
              <a:t>about making your data </a:t>
            </a:r>
            <a:r>
              <a:rPr lang="en-US" sz="3200" dirty="0" smtClean="0">
                <a:solidFill>
                  <a:srgbClr val="3F4A5A"/>
                </a:solidFill>
                <a:latin typeface="Avenir Light"/>
                <a:cs typeface="Avenir Light"/>
              </a:rPr>
              <a:t>science team </a:t>
            </a:r>
            <a:r>
              <a:rPr lang="en-US" sz="3200" dirty="0">
                <a:solidFill>
                  <a:srgbClr val="3F4A5A"/>
                </a:solidFill>
                <a:latin typeface="Avenir Light"/>
                <a:cs typeface="Avenir Light"/>
              </a:rPr>
              <a:t>the engine that powers </a:t>
            </a:r>
            <a:r>
              <a:rPr lang="en-US" sz="3200" dirty="0" smtClean="0">
                <a:solidFill>
                  <a:srgbClr val="3F4A5A"/>
                </a:solidFill>
                <a:latin typeface="Avenir Light"/>
                <a:cs typeface="Avenir Light"/>
              </a:rPr>
              <a:t>every decision </a:t>
            </a:r>
            <a:r>
              <a:rPr lang="en-US" sz="3200" dirty="0">
                <a:solidFill>
                  <a:srgbClr val="3F4A5A"/>
                </a:solidFill>
                <a:latin typeface="Avenir Light"/>
                <a:cs typeface="Avenir Light"/>
              </a:rPr>
              <a:t>with powerful predictive </a:t>
            </a:r>
            <a:r>
              <a:rPr lang="en-US" sz="3200" dirty="0" smtClean="0">
                <a:solidFill>
                  <a:srgbClr val="3F4A5A"/>
                </a:solidFill>
                <a:latin typeface="Avenir Light"/>
                <a:cs typeface="Avenir Light"/>
              </a:rPr>
              <a:t>models and </a:t>
            </a:r>
            <a:r>
              <a:rPr lang="en-US" sz="3200" dirty="0">
                <a:solidFill>
                  <a:srgbClr val="3F4A5A"/>
                </a:solidFill>
                <a:latin typeface="Avenir Light"/>
                <a:cs typeface="Avenir Light"/>
              </a:rPr>
              <a:t>comprehensive analyses</a:t>
            </a:r>
          </a:p>
          <a:p>
            <a:endParaRPr lang="en-US" sz="3200" dirty="0">
              <a:solidFill>
                <a:srgbClr val="3F4A5A"/>
              </a:solidFill>
              <a:latin typeface="Avenir Light"/>
              <a:cs typeface="Avenir Light"/>
            </a:endParaRPr>
          </a:p>
        </p:txBody>
      </p:sp>
    </p:spTree>
    <p:extLst>
      <p:ext uri="{BB962C8B-B14F-4D97-AF65-F5344CB8AC3E}">
        <p14:creationId xmlns:p14="http://schemas.microsoft.com/office/powerpoint/2010/main" val="2169650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41955" y="283228"/>
            <a:ext cx="914400" cy="914400"/>
          </a:xfrm>
          <a:prstGeom prst="rect">
            <a:avLst/>
          </a:prstGeom>
        </p:spPr>
        <p:txBody>
          <a:bodyPr wrap="none" lIns="91438" tIns="45719" rIns="91438" bIns="45719" rtlCol="0" anchor="ctr">
            <a:normAutofit/>
          </a:bodyPr>
          <a:lstStyle/>
          <a:p>
            <a:endParaRPr lang="en-US" sz="3200" dirty="0" smtClean="0"/>
          </a:p>
        </p:txBody>
      </p:sp>
      <p:sp>
        <p:nvSpPr>
          <p:cNvPr id="12" name="Title 1"/>
          <p:cNvSpPr>
            <a:spLocks noGrp="1"/>
          </p:cNvSpPr>
          <p:nvPr>
            <p:ph type="title"/>
          </p:nvPr>
        </p:nvSpPr>
        <p:spPr/>
        <p:txBody>
          <a:bodyPr/>
          <a:lstStyle/>
          <a:p>
            <a:r>
              <a:rPr lang="en-US" dirty="0" smtClean="0">
                <a:latin typeface="Avenir Light"/>
                <a:cs typeface="Avenir Light"/>
              </a:rPr>
              <a:t>WHAT DOES IT MEAN TO ‘SCALE DATA SCIENCE’?</a:t>
            </a:r>
            <a:endParaRPr lang="en-US" dirty="0">
              <a:latin typeface="Avenir Light"/>
              <a:cs typeface="Avenir Light"/>
            </a:endParaRPr>
          </a:p>
        </p:txBody>
      </p:sp>
      <p:grpSp>
        <p:nvGrpSpPr>
          <p:cNvPr id="11" name="Group 10"/>
          <p:cNvGrpSpPr/>
          <p:nvPr/>
        </p:nvGrpSpPr>
        <p:grpSpPr>
          <a:xfrm>
            <a:off x="6478009" y="2914259"/>
            <a:ext cx="4520912" cy="1745482"/>
            <a:chOff x="543534" y="2317699"/>
            <a:chExt cx="4520912" cy="1745481"/>
          </a:xfrm>
        </p:grpSpPr>
        <p:grpSp>
          <p:nvGrpSpPr>
            <p:cNvPr id="15" name="Group 14"/>
            <p:cNvGrpSpPr/>
            <p:nvPr/>
          </p:nvGrpSpPr>
          <p:grpSpPr>
            <a:xfrm>
              <a:off x="546734" y="2317699"/>
              <a:ext cx="4517712" cy="400110"/>
              <a:chOff x="1032308" y="2504011"/>
              <a:chExt cx="4517712" cy="400110"/>
            </a:xfrm>
          </p:grpSpPr>
          <p:sp>
            <p:nvSpPr>
              <p:cNvPr id="25" name="Rounded Rectangle 24"/>
              <p:cNvSpPr/>
              <p:nvPr/>
            </p:nvSpPr>
            <p:spPr>
              <a:xfrm>
                <a:off x="1032308" y="2512074"/>
                <a:ext cx="353207" cy="353207"/>
              </a:xfrm>
              <a:prstGeom prst="roundRect">
                <a:avLst>
                  <a:gd name="adj" fmla="val 5831"/>
                </a:avLst>
              </a:prstGeom>
              <a:solidFill>
                <a:srgbClr val="33A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venir Next" charset="0"/>
                    <a:ea typeface="Avenir Next" charset="0"/>
                    <a:cs typeface="Avenir Next" charset="0"/>
                  </a:rPr>
                  <a:t>1</a:t>
                </a:r>
              </a:p>
            </p:txBody>
          </p:sp>
          <p:sp>
            <p:nvSpPr>
              <p:cNvPr id="26" name="TextBox 25"/>
              <p:cNvSpPr txBox="1"/>
              <p:nvPr/>
            </p:nvSpPr>
            <p:spPr>
              <a:xfrm>
                <a:off x="1530912" y="2504011"/>
                <a:ext cx="4019108" cy="400110"/>
              </a:xfrm>
              <a:prstGeom prst="rect">
                <a:avLst/>
              </a:prstGeom>
              <a:noFill/>
            </p:spPr>
            <p:txBody>
              <a:bodyPr wrap="square" rtlCol="0">
                <a:spAutoFit/>
              </a:bodyPr>
              <a:lstStyle/>
              <a:p>
                <a:r>
                  <a:rPr lang="en-US" sz="2000" dirty="0" smtClean="0">
                    <a:solidFill>
                      <a:srgbClr val="3F4B5A"/>
                    </a:solidFill>
                    <a:latin typeface="Avenir Next" charset="0"/>
                    <a:ea typeface="Avenir Next" charset="0"/>
                    <a:cs typeface="Avenir Next" charset="0"/>
                  </a:rPr>
                  <a:t>Tools and Processes</a:t>
                </a:r>
                <a:endParaRPr lang="en-US" sz="2000" dirty="0">
                  <a:solidFill>
                    <a:srgbClr val="3F4B5A"/>
                  </a:solidFill>
                  <a:latin typeface="Avenir Next" charset="0"/>
                  <a:ea typeface="Avenir Next" charset="0"/>
                  <a:cs typeface="Avenir Next" charset="0"/>
                </a:endParaRPr>
              </a:p>
            </p:txBody>
          </p:sp>
        </p:grpSp>
        <p:grpSp>
          <p:nvGrpSpPr>
            <p:cNvPr id="16" name="Group 15"/>
            <p:cNvGrpSpPr/>
            <p:nvPr/>
          </p:nvGrpSpPr>
          <p:grpSpPr>
            <a:xfrm>
              <a:off x="546734" y="2995375"/>
              <a:ext cx="4517712" cy="400110"/>
              <a:chOff x="1032308" y="3089689"/>
              <a:chExt cx="4517712" cy="400110"/>
            </a:xfrm>
          </p:grpSpPr>
          <p:sp>
            <p:nvSpPr>
              <p:cNvPr id="23" name="Rounded Rectangle 22"/>
              <p:cNvSpPr/>
              <p:nvPr/>
            </p:nvSpPr>
            <p:spPr>
              <a:xfrm>
                <a:off x="1032308" y="3097752"/>
                <a:ext cx="353207" cy="353207"/>
              </a:xfrm>
              <a:prstGeom prst="roundRect">
                <a:avLst>
                  <a:gd name="adj" fmla="val 5831"/>
                </a:avLst>
              </a:prstGeom>
              <a:solidFill>
                <a:srgbClr val="3F4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venir Next" charset="0"/>
                    <a:ea typeface="Avenir Next" charset="0"/>
                    <a:cs typeface="Avenir Next" charset="0"/>
                  </a:rPr>
                  <a:t>2</a:t>
                </a:r>
              </a:p>
            </p:txBody>
          </p:sp>
          <p:sp>
            <p:nvSpPr>
              <p:cNvPr id="24" name="TextBox 23"/>
              <p:cNvSpPr txBox="1"/>
              <p:nvPr/>
            </p:nvSpPr>
            <p:spPr>
              <a:xfrm>
                <a:off x="1530912" y="3089689"/>
                <a:ext cx="4019108" cy="400110"/>
              </a:xfrm>
              <a:prstGeom prst="rect">
                <a:avLst/>
              </a:prstGeom>
              <a:noFill/>
            </p:spPr>
            <p:txBody>
              <a:bodyPr wrap="square" rtlCol="0">
                <a:spAutoFit/>
              </a:bodyPr>
              <a:lstStyle/>
              <a:p>
                <a:r>
                  <a:rPr lang="en-US" sz="2000" dirty="0" smtClean="0">
                    <a:solidFill>
                      <a:srgbClr val="3F4B5A"/>
                    </a:solidFill>
                    <a:latin typeface="Avenir Next" charset="0"/>
                    <a:ea typeface="Avenir Next" charset="0"/>
                    <a:cs typeface="Avenir Next" charset="0"/>
                  </a:rPr>
                  <a:t>Infrastructure and Environments</a:t>
                </a:r>
                <a:endParaRPr lang="en-US" sz="2000" dirty="0">
                  <a:solidFill>
                    <a:srgbClr val="3F4B5A"/>
                  </a:solidFill>
                  <a:latin typeface="Avenir Next" charset="0"/>
                  <a:ea typeface="Avenir Next" charset="0"/>
                  <a:cs typeface="Avenir Next" charset="0"/>
                </a:endParaRPr>
              </a:p>
            </p:txBody>
          </p:sp>
        </p:grpSp>
        <p:grpSp>
          <p:nvGrpSpPr>
            <p:cNvPr id="17" name="Group 16"/>
            <p:cNvGrpSpPr/>
            <p:nvPr/>
          </p:nvGrpSpPr>
          <p:grpSpPr>
            <a:xfrm>
              <a:off x="543534" y="3663070"/>
              <a:ext cx="4517712" cy="400110"/>
              <a:chOff x="1032308" y="3645672"/>
              <a:chExt cx="4517712" cy="400110"/>
            </a:xfrm>
          </p:grpSpPr>
          <p:sp>
            <p:nvSpPr>
              <p:cNvPr id="21" name="Rounded Rectangle 20"/>
              <p:cNvSpPr/>
              <p:nvPr/>
            </p:nvSpPr>
            <p:spPr>
              <a:xfrm>
                <a:off x="1032308" y="3653735"/>
                <a:ext cx="353207" cy="353207"/>
              </a:xfrm>
              <a:prstGeom prst="roundRect">
                <a:avLst>
                  <a:gd name="adj" fmla="val 5831"/>
                </a:avLst>
              </a:prstGeom>
              <a:solidFill>
                <a:srgbClr val="4F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venir Next" charset="0"/>
                    <a:ea typeface="Avenir Next" charset="0"/>
                    <a:cs typeface="Avenir Next" charset="0"/>
                  </a:rPr>
                  <a:t>3</a:t>
                </a:r>
              </a:p>
            </p:txBody>
          </p:sp>
          <p:sp>
            <p:nvSpPr>
              <p:cNvPr id="22" name="TextBox 21"/>
              <p:cNvSpPr txBox="1"/>
              <p:nvPr/>
            </p:nvSpPr>
            <p:spPr>
              <a:xfrm>
                <a:off x="1530912" y="3645672"/>
                <a:ext cx="4019108" cy="400110"/>
              </a:xfrm>
              <a:prstGeom prst="rect">
                <a:avLst/>
              </a:prstGeom>
              <a:noFill/>
            </p:spPr>
            <p:txBody>
              <a:bodyPr wrap="square" rtlCol="0">
                <a:spAutoFit/>
              </a:bodyPr>
              <a:lstStyle/>
              <a:p>
                <a:r>
                  <a:rPr lang="en-US" sz="2000" dirty="0" smtClean="0">
                    <a:solidFill>
                      <a:srgbClr val="3F4B5A"/>
                    </a:solidFill>
                    <a:latin typeface="Avenir Next" charset="0"/>
                    <a:ea typeface="Avenir Next" charset="0"/>
                    <a:cs typeface="Avenir Next" charset="0"/>
                  </a:rPr>
                  <a:t>Production</a:t>
                </a:r>
                <a:endParaRPr lang="en-US" sz="2000" dirty="0">
                  <a:solidFill>
                    <a:srgbClr val="3F4B5A"/>
                  </a:solidFill>
                  <a:latin typeface="Avenir Next" charset="0"/>
                  <a:ea typeface="Avenir Next" charset="0"/>
                  <a:cs typeface="Avenir Next" charset="0"/>
                </a:endParaRPr>
              </a:p>
            </p:txBody>
          </p:sp>
        </p:grpSp>
      </p:grpSp>
      <p:sp>
        <p:nvSpPr>
          <p:cNvPr id="27" name="Shape 784"/>
          <p:cNvSpPr/>
          <p:nvPr/>
        </p:nvSpPr>
        <p:spPr>
          <a:xfrm>
            <a:off x="304800" y="915627"/>
            <a:ext cx="11582400" cy="1106328"/>
          </a:xfrm>
          <a:prstGeom prst="rect">
            <a:avLst/>
          </a:prstGeom>
          <a:solidFill>
            <a:srgbClr val="FFFFFF"/>
          </a:solidFill>
          <a:ln w="9525" cap="flat" cmpd="sng">
            <a:no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sz="2000" dirty="0" smtClean="0">
                <a:solidFill>
                  <a:srgbClr val="404B5A"/>
                </a:solidFill>
                <a:latin typeface="Avenir"/>
                <a:ea typeface="Avenir"/>
                <a:cs typeface="Avenir"/>
                <a:sym typeface="Avenir"/>
              </a:rPr>
              <a:t>Scaling </a:t>
            </a:r>
            <a:r>
              <a:rPr lang="en-US" sz="2000" dirty="0">
                <a:solidFill>
                  <a:srgbClr val="404B5A"/>
                </a:solidFill>
                <a:latin typeface="Avenir"/>
                <a:ea typeface="Avenir"/>
                <a:cs typeface="Avenir"/>
                <a:sym typeface="Avenir"/>
              </a:rPr>
              <a:t>data science across the entirety of an </a:t>
            </a:r>
            <a:r>
              <a:rPr lang="en-US" sz="2000" dirty="0" smtClean="0">
                <a:solidFill>
                  <a:srgbClr val="404B5A"/>
                </a:solidFill>
                <a:latin typeface="Avenir"/>
                <a:ea typeface="Avenir"/>
                <a:cs typeface="Avenir"/>
                <a:sym typeface="Avenir"/>
              </a:rPr>
              <a:t>organization requires extensive </a:t>
            </a:r>
            <a:r>
              <a:rPr lang="en-US" sz="2000" dirty="0">
                <a:solidFill>
                  <a:srgbClr val="404B5A"/>
                </a:solidFill>
                <a:latin typeface="Avenir"/>
                <a:ea typeface="Avenir"/>
                <a:cs typeface="Avenir"/>
                <a:sym typeface="Avenir"/>
              </a:rPr>
              <a:t>resources and a defined roadmap, as </a:t>
            </a:r>
            <a:r>
              <a:rPr lang="en-US" sz="2000" dirty="0" smtClean="0">
                <a:solidFill>
                  <a:srgbClr val="404B5A"/>
                </a:solidFill>
                <a:latin typeface="Avenir"/>
                <a:ea typeface="Avenir"/>
                <a:cs typeface="Avenir"/>
                <a:sym typeface="Avenir"/>
              </a:rPr>
              <a:t>well as </a:t>
            </a:r>
            <a:r>
              <a:rPr lang="en-US" sz="2000" dirty="0">
                <a:solidFill>
                  <a:srgbClr val="404B5A"/>
                </a:solidFill>
                <a:latin typeface="Avenir"/>
                <a:ea typeface="Avenir"/>
                <a:cs typeface="Avenir"/>
                <a:sym typeface="Avenir"/>
              </a:rPr>
              <a:t>the right tools</a:t>
            </a:r>
            <a:r>
              <a:rPr lang="en-US" sz="2000" dirty="0" smtClean="0">
                <a:solidFill>
                  <a:srgbClr val="404B5A"/>
                </a:solidFill>
                <a:latin typeface="Avenir"/>
                <a:ea typeface="Avenir"/>
                <a:cs typeface="Avenir"/>
                <a:sym typeface="Avenir"/>
              </a:rPr>
              <a:t>, processes</a:t>
            </a:r>
            <a:r>
              <a:rPr lang="en-US" sz="2000" dirty="0">
                <a:solidFill>
                  <a:srgbClr val="404B5A"/>
                </a:solidFill>
                <a:latin typeface="Avenir"/>
                <a:ea typeface="Avenir"/>
                <a:cs typeface="Avenir"/>
                <a:sym typeface="Avenir"/>
              </a:rPr>
              <a:t>, infrastructure, and a plan </a:t>
            </a:r>
            <a:r>
              <a:rPr lang="en-US" sz="2000" dirty="0" smtClean="0">
                <a:solidFill>
                  <a:srgbClr val="404B5A"/>
                </a:solidFill>
                <a:latin typeface="Avenir"/>
                <a:ea typeface="Avenir"/>
                <a:cs typeface="Avenir"/>
                <a:sym typeface="Avenir"/>
              </a:rPr>
              <a:t>for putting </a:t>
            </a:r>
            <a:r>
              <a:rPr lang="en-US" sz="2000" dirty="0">
                <a:solidFill>
                  <a:srgbClr val="404B5A"/>
                </a:solidFill>
                <a:latin typeface="Avenir"/>
                <a:ea typeface="Avenir"/>
                <a:cs typeface="Avenir"/>
                <a:sym typeface="Avenir"/>
              </a:rPr>
              <a:t>work into production.</a:t>
            </a:r>
          </a:p>
          <a:p>
            <a:endParaRPr lang="en-US" sz="2000" dirty="0" smtClean="0">
              <a:solidFill>
                <a:srgbClr val="404B5A"/>
              </a:solidFill>
              <a:latin typeface="Avenir"/>
              <a:ea typeface="Avenir"/>
              <a:cs typeface="Avenir"/>
              <a:sym typeface="Avenir"/>
            </a:endParaRPr>
          </a:p>
        </p:txBody>
      </p:sp>
      <p:sp>
        <p:nvSpPr>
          <p:cNvPr id="30" name="Shape 794"/>
          <p:cNvSpPr/>
          <p:nvPr/>
        </p:nvSpPr>
        <p:spPr>
          <a:xfrm>
            <a:off x="1138807" y="2769082"/>
            <a:ext cx="4517712" cy="1961573"/>
          </a:xfrm>
          <a:prstGeom prst="roundRect">
            <a:avLst>
              <a:gd name="adj" fmla="val 16667"/>
            </a:avLst>
          </a:prstGeom>
          <a:solidFill>
            <a:srgbClr val="3BA3F8"/>
          </a:solidFill>
          <a:ln>
            <a:noFill/>
          </a:ln>
        </p:spPr>
        <p:txBody>
          <a:bodyPr lIns="91425" tIns="91425" rIns="91425" bIns="91425" anchor="ctr" anchorCtr="0">
            <a:noAutofit/>
          </a:bodyPr>
          <a:lstStyle/>
          <a:p>
            <a:pPr marL="0" marR="0" lvl="0" indent="0" algn="ctr" defTabSz="914400" eaLnBrk="1" fontAlgn="auto" latinLnBrk="0" hangingPunct="1">
              <a:lnSpc>
                <a:spcPct val="115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rgbClr val="FFFFFF"/>
                </a:solidFill>
                <a:effectLst/>
                <a:uLnTx/>
                <a:uFillTx/>
                <a:latin typeface="Avenir Light"/>
                <a:cs typeface="Avenir Light"/>
              </a:rPr>
              <a:t>DATA SCIENCE </a:t>
            </a:r>
            <a:br>
              <a:rPr kumimoji="0" lang="en-US" sz="3200" b="0" i="0" u="none" strike="noStrike" kern="0" cap="none" spc="0" normalizeH="0" baseline="0" noProof="0" dirty="0" smtClean="0">
                <a:ln>
                  <a:noFill/>
                </a:ln>
                <a:solidFill>
                  <a:srgbClr val="FFFFFF"/>
                </a:solidFill>
                <a:effectLst/>
                <a:uLnTx/>
                <a:uFillTx/>
                <a:latin typeface="Avenir Light"/>
                <a:cs typeface="Avenir Light"/>
              </a:rPr>
            </a:br>
            <a:r>
              <a:rPr kumimoji="0" lang="en-US" sz="3200" b="0" i="0" u="none" strike="noStrike" kern="0" cap="none" spc="0" normalizeH="0" baseline="0" noProof="0" dirty="0" smtClean="0">
                <a:ln>
                  <a:noFill/>
                </a:ln>
                <a:solidFill>
                  <a:srgbClr val="FFFFFF"/>
                </a:solidFill>
                <a:effectLst/>
                <a:uLnTx/>
                <a:uFillTx/>
                <a:latin typeface="Avenir Light"/>
                <a:cs typeface="Avenir Light"/>
              </a:rPr>
              <a:t>PLATFORM</a:t>
            </a:r>
            <a:endParaRPr kumimoji="0" lang="en" sz="3200" b="0" i="0" u="none" strike="noStrike" kern="0" cap="none" spc="0" normalizeH="0" baseline="0" noProof="0" dirty="0">
              <a:ln>
                <a:noFill/>
              </a:ln>
              <a:solidFill>
                <a:srgbClr val="FFFFFF"/>
              </a:solidFill>
              <a:effectLst/>
              <a:uLnTx/>
              <a:uFillTx/>
              <a:latin typeface="Avenir Light"/>
              <a:cs typeface="Avenir Light"/>
            </a:endParaRPr>
          </a:p>
        </p:txBody>
      </p:sp>
    </p:spTree>
    <p:extLst>
      <p:ext uri="{BB962C8B-B14F-4D97-AF65-F5344CB8AC3E}">
        <p14:creationId xmlns:p14="http://schemas.microsoft.com/office/powerpoint/2010/main" val="17903008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41955" y="283228"/>
            <a:ext cx="914400" cy="914400"/>
          </a:xfrm>
          <a:prstGeom prst="rect">
            <a:avLst/>
          </a:prstGeom>
        </p:spPr>
        <p:txBody>
          <a:bodyPr wrap="none" lIns="91438" tIns="45719" rIns="91438" bIns="45719" rtlCol="0" anchor="ctr">
            <a:normAutofit/>
          </a:bodyPr>
          <a:lstStyle/>
          <a:p>
            <a:endParaRPr lang="en-US" sz="3200" dirty="0" smtClean="0"/>
          </a:p>
        </p:txBody>
      </p:sp>
      <p:sp>
        <p:nvSpPr>
          <p:cNvPr id="12" name="Title 1"/>
          <p:cNvSpPr>
            <a:spLocks noGrp="1"/>
          </p:cNvSpPr>
          <p:nvPr>
            <p:ph type="title"/>
          </p:nvPr>
        </p:nvSpPr>
        <p:spPr/>
        <p:txBody>
          <a:bodyPr/>
          <a:lstStyle/>
          <a:p>
            <a:r>
              <a:rPr lang="en-US" dirty="0" smtClean="0">
                <a:latin typeface="Avenir Light"/>
                <a:cs typeface="Avenir Light"/>
              </a:rPr>
              <a:t>DATA SCIENCE PLATFORM: TOOLS AND PROCESSES</a:t>
            </a:r>
            <a:endParaRPr lang="en-US" dirty="0">
              <a:latin typeface="Avenir Light"/>
              <a:cs typeface="Avenir Light"/>
            </a:endParaRPr>
          </a:p>
        </p:txBody>
      </p:sp>
      <p:pic>
        <p:nvPicPr>
          <p:cNvPr id="2" name="Picture 1" descr="Screen Shot 2017-08-23 at 1.23.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04" y="823501"/>
            <a:ext cx="7901781" cy="5822365"/>
          </a:xfrm>
          <a:prstGeom prst="rect">
            <a:avLst/>
          </a:prstGeom>
        </p:spPr>
      </p:pic>
      <p:pic>
        <p:nvPicPr>
          <p:cNvPr id="5" name="Picture 4" descr="Screen Shot 2017-08-23 at 1.24.3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7685" y="1764762"/>
            <a:ext cx="787400" cy="838200"/>
          </a:xfrm>
          <a:prstGeom prst="rect">
            <a:avLst/>
          </a:prstGeom>
        </p:spPr>
      </p:pic>
      <p:pic>
        <p:nvPicPr>
          <p:cNvPr id="6" name="Picture 5" descr="Screen Shot 2017-08-23 at 1.24.3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7685" y="3108903"/>
            <a:ext cx="787400" cy="812800"/>
          </a:xfrm>
          <a:prstGeom prst="rect">
            <a:avLst/>
          </a:prstGeom>
        </p:spPr>
      </p:pic>
      <p:pic>
        <p:nvPicPr>
          <p:cNvPr id="7" name="Picture 6" descr="Screen Shot 2017-08-23 at 1.24.4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9285" y="4528592"/>
            <a:ext cx="685800" cy="673100"/>
          </a:xfrm>
          <a:prstGeom prst="rect">
            <a:avLst/>
          </a:prstGeom>
        </p:spPr>
      </p:pic>
      <p:sp>
        <p:nvSpPr>
          <p:cNvPr id="28" name="TextBox 27"/>
          <p:cNvSpPr txBox="1"/>
          <p:nvPr/>
        </p:nvSpPr>
        <p:spPr>
          <a:xfrm>
            <a:off x="9375085" y="2014243"/>
            <a:ext cx="2530913" cy="400110"/>
          </a:xfrm>
          <a:prstGeom prst="rect">
            <a:avLst/>
          </a:prstGeom>
          <a:noFill/>
        </p:spPr>
        <p:txBody>
          <a:bodyPr wrap="square" rtlCol="0">
            <a:spAutoFit/>
          </a:bodyPr>
          <a:lstStyle/>
          <a:p>
            <a:r>
              <a:rPr lang="en-US" sz="2000" dirty="0" smtClean="0">
                <a:solidFill>
                  <a:srgbClr val="3F4B5A"/>
                </a:solidFill>
                <a:latin typeface="Avenir Next" charset="0"/>
                <a:ea typeface="Avenir Next" charset="0"/>
                <a:cs typeface="Avenir Next" charset="0"/>
              </a:rPr>
              <a:t>Experiment</a:t>
            </a:r>
            <a:endParaRPr lang="en-US" sz="2000" dirty="0">
              <a:solidFill>
                <a:srgbClr val="3F4B5A"/>
              </a:solidFill>
              <a:latin typeface="Avenir Next" charset="0"/>
              <a:ea typeface="Avenir Next" charset="0"/>
              <a:cs typeface="Avenir Next" charset="0"/>
            </a:endParaRPr>
          </a:p>
        </p:txBody>
      </p:sp>
      <p:sp>
        <p:nvSpPr>
          <p:cNvPr id="29" name="TextBox 28"/>
          <p:cNvSpPr txBox="1"/>
          <p:nvPr/>
        </p:nvSpPr>
        <p:spPr>
          <a:xfrm>
            <a:off x="9375085" y="3226936"/>
            <a:ext cx="2530913" cy="1015663"/>
          </a:xfrm>
          <a:prstGeom prst="rect">
            <a:avLst/>
          </a:prstGeom>
          <a:noFill/>
        </p:spPr>
        <p:txBody>
          <a:bodyPr wrap="square" rtlCol="0">
            <a:spAutoFit/>
          </a:bodyPr>
          <a:lstStyle/>
          <a:p>
            <a:r>
              <a:rPr lang="en-US" sz="2000" dirty="0" smtClean="0">
                <a:solidFill>
                  <a:srgbClr val="3F4B5A"/>
                </a:solidFill>
                <a:latin typeface="Avenir Next" charset="0"/>
                <a:ea typeface="Avenir Next" charset="0"/>
                <a:cs typeface="Avenir Next" charset="0"/>
              </a:rPr>
              <a:t>Create </a:t>
            </a:r>
            <a:r>
              <a:rPr lang="en-US" sz="2000" dirty="0">
                <a:solidFill>
                  <a:srgbClr val="3F4B5A"/>
                </a:solidFill>
                <a:latin typeface="Avenir Next" charset="0"/>
                <a:ea typeface="Avenir Next" charset="0"/>
                <a:cs typeface="Avenir Next" charset="0"/>
              </a:rPr>
              <a:t>work that is reproducible</a:t>
            </a:r>
          </a:p>
          <a:p>
            <a:endParaRPr lang="en-US" sz="2000" dirty="0">
              <a:solidFill>
                <a:srgbClr val="3F4B5A"/>
              </a:solidFill>
              <a:latin typeface="Avenir Next" charset="0"/>
              <a:ea typeface="Avenir Next" charset="0"/>
              <a:cs typeface="Avenir Next" charset="0"/>
            </a:endParaRPr>
          </a:p>
        </p:txBody>
      </p:sp>
      <p:sp>
        <p:nvSpPr>
          <p:cNvPr id="31" name="TextBox 30"/>
          <p:cNvSpPr txBox="1"/>
          <p:nvPr/>
        </p:nvSpPr>
        <p:spPr>
          <a:xfrm>
            <a:off x="9375085" y="4562094"/>
            <a:ext cx="2530913" cy="1323439"/>
          </a:xfrm>
          <a:prstGeom prst="rect">
            <a:avLst/>
          </a:prstGeom>
          <a:noFill/>
        </p:spPr>
        <p:txBody>
          <a:bodyPr wrap="square" rtlCol="0">
            <a:spAutoFit/>
          </a:bodyPr>
          <a:lstStyle/>
          <a:p>
            <a:r>
              <a:rPr lang="en-US" sz="2000" dirty="0" smtClean="0">
                <a:solidFill>
                  <a:srgbClr val="3F4B5A"/>
                </a:solidFill>
                <a:latin typeface="Avenir Next" charset="0"/>
                <a:ea typeface="Avenir Next" charset="0"/>
                <a:cs typeface="Avenir Next" charset="0"/>
              </a:rPr>
              <a:t>Collaborate </a:t>
            </a:r>
            <a:r>
              <a:rPr lang="en-US" sz="2000" dirty="0">
                <a:solidFill>
                  <a:srgbClr val="3F4B5A"/>
                </a:solidFill>
                <a:latin typeface="Avenir Next" charset="0"/>
                <a:ea typeface="Avenir Next" charset="0"/>
                <a:cs typeface="Avenir Next" charset="0"/>
              </a:rPr>
              <a:t>and share across teams</a:t>
            </a:r>
          </a:p>
          <a:p>
            <a:endParaRPr lang="en-US" sz="2000" dirty="0">
              <a:solidFill>
                <a:srgbClr val="3F4B5A"/>
              </a:solidFill>
              <a:latin typeface="Avenir Next" charset="0"/>
              <a:ea typeface="Avenir Next" charset="0"/>
              <a:cs typeface="Avenir Next" charset="0"/>
            </a:endParaRPr>
          </a:p>
          <a:p>
            <a:endParaRPr lang="en-US" sz="2000" dirty="0">
              <a:solidFill>
                <a:srgbClr val="3F4B5A"/>
              </a:solidFill>
              <a:latin typeface="Avenir Next" charset="0"/>
              <a:ea typeface="Avenir Next" charset="0"/>
              <a:cs typeface="Avenir Next" charset="0"/>
            </a:endParaRPr>
          </a:p>
        </p:txBody>
      </p:sp>
    </p:spTree>
    <p:extLst>
      <p:ext uri="{BB962C8B-B14F-4D97-AF65-F5344CB8AC3E}">
        <p14:creationId xmlns:p14="http://schemas.microsoft.com/office/powerpoint/2010/main" val="10189355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41955" y="283228"/>
            <a:ext cx="914400" cy="914400"/>
          </a:xfrm>
          <a:prstGeom prst="rect">
            <a:avLst/>
          </a:prstGeom>
        </p:spPr>
        <p:txBody>
          <a:bodyPr wrap="none" lIns="91438" tIns="45719" rIns="91438" bIns="45719" rtlCol="0" anchor="ctr">
            <a:normAutofit/>
          </a:bodyPr>
          <a:lstStyle/>
          <a:p>
            <a:endParaRPr lang="en-US" sz="3200" dirty="0" smtClean="0"/>
          </a:p>
        </p:txBody>
      </p:sp>
      <p:sp>
        <p:nvSpPr>
          <p:cNvPr id="12" name="Title 1"/>
          <p:cNvSpPr>
            <a:spLocks noGrp="1"/>
          </p:cNvSpPr>
          <p:nvPr>
            <p:ph type="title"/>
          </p:nvPr>
        </p:nvSpPr>
        <p:spPr/>
        <p:txBody>
          <a:bodyPr/>
          <a:lstStyle/>
          <a:p>
            <a:r>
              <a:rPr lang="en-US" dirty="0" smtClean="0">
                <a:latin typeface="Avenir Light"/>
                <a:cs typeface="Avenir Light"/>
              </a:rPr>
              <a:t>DATA SCIENCE PLATFORM: INFRASTRUCTURE AND ENVIRONMENTS</a:t>
            </a:r>
            <a:endParaRPr lang="en-US" dirty="0">
              <a:latin typeface="Avenir Light"/>
              <a:cs typeface="Avenir Light"/>
            </a:endParaRPr>
          </a:p>
        </p:txBody>
      </p:sp>
      <p:sp>
        <p:nvSpPr>
          <p:cNvPr id="28" name="TextBox 27"/>
          <p:cNvSpPr txBox="1"/>
          <p:nvPr/>
        </p:nvSpPr>
        <p:spPr>
          <a:xfrm>
            <a:off x="3887915" y="1812729"/>
            <a:ext cx="6297260" cy="461665"/>
          </a:xfrm>
          <a:prstGeom prst="rect">
            <a:avLst/>
          </a:prstGeom>
          <a:noFill/>
        </p:spPr>
        <p:txBody>
          <a:bodyPr wrap="square" rtlCol="0">
            <a:spAutoFit/>
          </a:bodyPr>
          <a:lstStyle/>
          <a:p>
            <a:r>
              <a:rPr lang="en-US" sz="2400" dirty="0">
                <a:solidFill>
                  <a:srgbClr val="3F4B5A"/>
                </a:solidFill>
                <a:latin typeface="Avenir Next" charset="0"/>
                <a:ea typeface="Avenir Next" charset="0"/>
                <a:cs typeface="Avenir Next" charset="0"/>
              </a:rPr>
              <a:t>On-demand computing resources</a:t>
            </a:r>
          </a:p>
        </p:txBody>
      </p:sp>
      <p:pic>
        <p:nvPicPr>
          <p:cNvPr id="8" name="Picture 7" descr="Screen Shot 2017-08-23 at 1.30.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799" y="4525107"/>
            <a:ext cx="914400" cy="1155700"/>
          </a:xfrm>
          <a:prstGeom prst="rect">
            <a:avLst/>
          </a:prstGeom>
        </p:spPr>
      </p:pic>
      <p:pic>
        <p:nvPicPr>
          <p:cNvPr id="9" name="Picture 8" descr="Screen Shot 2017-08-23 at 1.30.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3165" y="3089439"/>
            <a:ext cx="1384300" cy="889000"/>
          </a:xfrm>
          <a:prstGeom prst="rect">
            <a:avLst/>
          </a:prstGeom>
        </p:spPr>
      </p:pic>
      <p:pic>
        <p:nvPicPr>
          <p:cNvPr id="10" name="Picture 9" descr="Screen Shot 2017-08-23 at 1.30.1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5805" y="1389979"/>
            <a:ext cx="1409700" cy="1244600"/>
          </a:xfrm>
          <a:prstGeom prst="rect">
            <a:avLst/>
          </a:prstGeom>
        </p:spPr>
      </p:pic>
      <p:sp>
        <p:nvSpPr>
          <p:cNvPr id="16" name="TextBox 15"/>
          <p:cNvSpPr txBox="1"/>
          <p:nvPr/>
        </p:nvSpPr>
        <p:spPr>
          <a:xfrm>
            <a:off x="3887915" y="3358305"/>
            <a:ext cx="6297260" cy="461665"/>
          </a:xfrm>
          <a:prstGeom prst="rect">
            <a:avLst/>
          </a:prstGeom>
          <a:noFill/>
        </p:spPr>
        <p:txBody>
          <a:bodyPr wrap="square" rtlCol="0">
            <a:spAutoFit/>
          </a:bodyPr>
          <a:lstStyle/>
          <a:p>
            <a:r>
              <a:rPr lang="en-US" sz="2400" dirty="0">
                <a:solidFill>
                  <a:srgbClr val="3F4B5A"/>
                </a:solidFill>
                <a:latin typeface="Avenir Next" charset="0"/>
                <a:ea typeface="Avenir Next" charset="0"/>
                <a:cs typeface="Avenir Next" charset="0"/>
              </a:rPr>
              <a:t>Standardized data science environments</a:t>
            </a:r>
          </a:p>
        </p:txBody>
      </p:sp>
      <p:sp>
        <p:nvSpPr>
          <p:cNvPr id="17" name="TextBox 16"/>
          <p:cNvSpPr txBox="1"/>
          <p:nvPr/>
        </p:nvSpPr>
        <p:spPr>
          <a:xfrm>
            <a:off x="3887915" y="4940868"/>
            <a:ext cx="6297260" cy="461665"/>
          </a:xfrm>
          <a:prstGeom prst="rect">
            <a:avLst/>
          </a:prstGeom>
          <a:noFill/>
        </p:spPr>
        <p:txBody>
          <a:bodyPr wrap="square" rtlCol="0">
            <a:spAutoFit/>
          </a:bodyPr>
          <a:lstStyle/>
          <a:p>
            <a:r>
              <a:rPr lang="en-US" sz="2400" dirty="0" smtClean="0">
                <a:solidFill>
                  <a:srgbClr val="3F4B5A"/>
                </a:solidFill>
                <a:latin typeface="Avenir Next" charset="0"/>
                <a:ea typeface="Avenir Next" charset="0"/>
                <a:cs typeface="Avenir Next" charset="0"/>
              </a:rPr>
              <a:t>Access control</a:t>
            </a:r>
            <a:endParaRPr lang="en-US" sz="2400" dirty="0">
              <a:solidFill>
                <a:srgbClr val="3F4B5A"/>
              </a:solidFill>
              <a:latin typeface="Avenir Next" charset="0"/>
              <a:ea typeface="Avenir Next" charset="0"/>
              <a:cs typeface="Avenir Next" charset="0"/>
            </a:endParaRPr>
          </a:p>
        </p:txBody>
      </p:sp>
    </p:spTree>
    <p:extLst>
      <p:ext uri="{BB962C8B-B14F-4D97-AF65-F5344CB8AC3E}">
        <p14:creationId xmlns:p14="http://schemas.microsoft.com/office/powerpoint/2010/main" val="12053974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41955" y="283228"/>
            <a:ext cx="914400" cy="914400"/>
          </a:xfrm>
          <a:prstGeom prst="rect">
            <a:avLst/>
          </a:prstGeom>
        </p:spPr>
        <p:txBody>
          <a:bodyPr wrap="none" lIns="91438" tIns="45719" rIns="91438" bIns="45719" rtlCol="0" anchor="ctr">
            <a:normAutofit/>
          </a:bodyPr>
          <a:lstStyle/>
          <a:p>
            <a:endParaRPr lang="en-US" sz="3200" dirty="0" smtClean="0"/>
          </a:p>
        </p:txBody>
      </p:sp>
      <p:sp>
        <p:nvSpPr>
          <p:cNvPr id="12" name="Title 1"/>
          <p:cNvSpPr>
            <a:spLocks noGrp="1"/>
          </p:cNvSpPr>
          <p:nvPr>
            <p:ph type="title"/>
          </p:nvPr>
        </p:nvSpPr>
        <p:spPr/>
        <p:txBody>
          <a:bodyPr/>
          <a:lstStyle/>
          <a:p>
            <a:r>
              <a:rPr lang="en-US" dirty="0" smtClean="0">
                <a:latin typeface="Avenir Light"/>
                <a:cs typeface="Avenir Light"/>
              </a:rPr>
              <a:t>DATA SCIENCE PLATFORM: PRODUCTION</a:t>
            </a:r>
            <a:endParaRPr lang="en-US" dirty="0">
              <a:latin typeface="Avenir Light"/>
              <a:cs typeface="Avenir Light"/>
            </a:endParaRPr>
          </a:p>
        </p:txBody>
      </p:sp>
      <p:sp>
        <p:nvSpPr>
          <p:cNvPr id="28" name="TextBox 27"/>
          <p:cNvSpPr txBox="1"/>
          <p:nvPr/>
        </p:nvSpPr>
        <p:spPr>
          <a:xfrm>
            <a:off x="3887915" y="1812729"/>
            <a:ext cx="6297260" cy="461665"/>
          </a:xfrm>
          <a:prstGeom prst="rect">
            <a:avLst/>
          </a:prstGeom>
          <a:noFill/>
        </p:spPr>
        <p:txBody>
          <a:bodyPr wrap="square" rtlCol="0">
            <a:spAutoFit/>
          </a:bodyPr>
          <a:lstStyle/>
          <a:p>
            <a:r>
              <a:rPr lang="en-US" sz="2400" dirty="0">
                <a:solidFill>
                  <a:srgbClr val="3F4B5A"/>
                </a:solidFill>
                <a:latin typeface="Avenir Next" charset="0"/>
                <a:ea typeface="Avenir Next" charset="0"/>
                <a:cs typeface="Avenir Next" charset="0"/>
              </a:rPr>
              <a:t>Automation of repetitive tasks</a:t>
            </a:r>
          </a:p>
        </p:txBody>
      </p:sp>
      <p:sp>
        <p:nvSpPr>
          <p:cNvPr id="16" name="TextBox 15"/>
          <p:cNvSpPr txBox="1"/>
          <p:nvPr/>
        </p:nvSpPr>
        <p:spPr>
          <a:xfrm>
            <a:off x="3887915" y="3358305"/>
            <a:ext cx="6297260" cy="461665"/>
          </a:xfrm>
          <a:prstGeom prst="rect">
            <a:avLst/>
          </a:prstGeom>
          <a:noFill/>
        </p:spPr>
        <p:txBody>
          <a:bodyPr wrap="square" rtlCol="0">
            <a:spAutoFit/>
          </a:bodyPr>
          <a:lstStyle/>
          <a:p>
            <a:r>
              <a:rPr lang="en-US" sz="2400" dirty="0">
                <a:solidFill>
                  <a:srgbClr val="3F4B5A"/>
                </a:solidFill>
                <a:latin typeface="Avenir Next" charset="0"/>
                <a:ea typeface="Avenir Next" charset="0"/>
                <a:cs typeface="Avenir Next" charset="0"/>
              </a:rPr>
              <a:t>Ongoing monitoring of model </a:t>
            </a:r>
            <a:r>
              <a:rPr lang="en-US" sz="2400" dirty="0" smtClean="0">
                <a:solidFill>
                  <a:srgbClr val="3F4B5A"/>
                </a:solidFill>
                <a:latin typeface="Avenir Next" charset="0"/>
                <a:ea typeface="Avenir Next" charset="0"/>
                <a:cs typeface="Avenir Next" charset="0"/>
              </a:rPr>
              <a:t>performance</a:t>
            </a:r>
            <a:endParaRPr lang="en-US" sz="2400" dirty="0">
              <a:solidFill>
                <a:srgbClr val="3F4B5A"/>
              </a:solidFill>
              <a:latin typeface="Avenir Next" charset="0"/>
              <a:ea typeface="Avenir Next" charset="0"/>
              <a:cs typeface="Avenir Next" charset="0"/>
            </a:endParaRPr>
          </a:p>
        </p:txBody>
      </p:sp>
      <p:sp>
        <p:nvSpPr>
          <p:cNvPr id="17" name="TextBox 16"/>
          <p:cNvSpPr txBox="1"/>
          <p:nvPr/>
        </p:nvSpPr>
        <p:spPr>
          <a:xfrm>
            <a:off x="3887915" y="4940868"/>
            <a:ext cx="6297260" cy="461665"/>
          </a:xfrm>
          <a:prstGeom prst="rect">
            <a:avLst/>
          </a:prstGeom>
          <a:noFill/>
        </p:spPr>
        <p:txBody>
          <a:bodyPr wrap="square" rtlCol="0">
            <a:spAutoFit/>
          </a:bodyPr>
          <a:lstStyle/>
          <a:p>
            <a:r>
              <a:rPr lang="en-US" sz="2400" dirty="0">
                <a:solidFill>
                  <a:srgbClr val="3F4B5A"/>
                </a:solidFill>
                <a:latin typeface="Avenir Next" charset="0"/>
                <a:ea typeface="Avenir Next" charset="0"/>
                <a:cs typeface="Avenir Next" charset="0"/>
              </a:rPr>
              <a:t>Constant improvement</a:t>
            </a:r>
          </a:p>
        </p:txBody>
      </p:sp>
      <p:pic>
        <p:nvPicPr>
          <p:cNvPr id="2" name="Picture 1" descr="Screen Shot 2017-08-23 at 1.34.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915" y="4533130"/>
            <a:ext cx="1524000" cy="1219200"/>
          </a:xfrm>
          <a:prstGeom prst="rect">
            <a:avLst/>
          </a:prstGeom>
        </p:spPr>
      </p:pic>
      <p:pic>
        <p:nvPicPr>
          <p:cNvPr id="4" name="Picture 3" descr="Screen Shot 2017-08-23 at 1.34.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4020" y="3034184"/>
            <a:ext cx="1485900" cy="1193800"/>
          </a:xfrm>
          <a:prstGeom prst="rect">
            <a:avLst/>
          </a:prstGeom>
        </p:spPr>
      </p:pic>
      <p:pic>
        <p:nvPicPr>
          <p:cNvPr id="5" name="Picture 4" descr="Screen Shot 2017-08-23 at 1.34.3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9920" y="1437697"/>
            <a:ext cx="1270000" cy="1270000"/>
          </a:xfrm>
          <a:prstGeom prst="rect">
            <a:avLst/>
          </a:prstGeom>
        </p:spPr>
      </p:pic>
    </p:spTree>
    <p:extLst>
      <p:ext uri="{BB962C8B-B14F-4D97-AF65-F5344CB8AC3E}">
        <p14:creationId xmlns:p14="http://schemas.microsoft.com/office/powerpoint/2010/main" val="14377153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8" name="Straight Connector 127"/>
          <p:cNvCxnSpPr/>
          <p:nvPr/>
        </p:nvCxnSpPr>
        <p:spPr>
          <a:xfrm>
            <a:off x="3786118" y="1"/>
            <a:ext cx="0"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1" name="Picture 130"/>
          <p:cNvPicPr>
            <a:picLocks noChangeAspect="1"/>
          </p:cNvPicPr>
          <p:nvPr/>
        </p:nvPicPr>
        <p:blipFill>
          <a:blip r:embed="rId3"/>
          <a:stretch>
            <a:fillRect/>
          </a:stretch>
        </p:blipFill>
        <p:spPr>
          <a:xfrm>
            <a:off x="5263170" y="204398"/>
            <a:ext cx="1648496" cy="365760"/>
          </a:xfrm>
          <a:prstGeom prst="rect">
            <a:avLst/>
          </a:prstGeom>
        </p:spPr>
      </p:pic>
      <p:sp>
        <p:nvSpPr>
          <p:cNvPr id="3" name="Rectangle 2"/>
          <p:cNvSpPr/>
          <p:nvPr/>
        </p:nvSpPr>
        <p:spPr>
          <a:xfrm>
            <a:off x="8990665" y="4400273"/>
            <a:ext cx="3201335" cy="2062103"/>
          </a:xfrm>
          <a:prstGeom prst="rect">
            <a:avLst/>
          </a:prstGeom>
        </p:spPr>
        <p:txBody>
          <a:bodyPr wrap="square">
            <a:spAutoFit/>
          </a:bodyPr>
          <a:lstStyle/>
          <a:p>
            <a:r>
              <a:rPr lang="en-US" sz="1600" dirty="0" smtClean="0">
                <a:solidFill>
                  <a:srgbClr val="3F4B5A"/>
                </a:solidFill>
                <a:latin typeface="Avenir Next" charset="0"/>
                <a:ea typeface="Avenir Next" charset="0"/>
                <a:cs typeface="Avenir Next" charset="0"/>
              </a:rPr>
              <a:t>________</a:t>
            </a:r>
            <a:br>
              <a:rPr lang="en-US" sz="1600" dirty="0" smtClean="0">
                <a:solidFill>
                  <a:srgbClr val="3F4B5A"/>
                </a:solidFill>
                <a:latin typeface="Avenir Next" charset="0"/>
                <a:ea typeface="Avenir Next" charset="0"/>
                <a:cs typeface="Avenir Next" charset="0"/>
              </a:rPr>
            </a:br>
            <a:endParaRPr lang="en-US" sz="1600" dirty="0" smtClean="0">
              <a:solidFill>
                <a:srgbClr val="3F4B5A"/>
              </a:solidFill>
              <a:latin typeface="Avenir Next" charset="0"/>
              <a:ea typeface="Avenir Next" charset="0"/>
              <a:cs typeface="Avenir Next" charset="0"/>
            </a:endParaRPr>
          </a:p>
          <a:p>
            <a:r>
              <a:rPr lang="en-US" sz="1600" dirty="0" smtClean="0">
                <a:solidFill>
                  <a:srgbClr val="3F4B5A"/>
                </a:solidFill>
                <a:latin typeface="Avenir Next" charset="0"/>
                <a:ea typeface="Avenir Next" charset="0"/>
                <a:cs typeface="Avenir Next" charset="0"/>
              </a:rPr>
              <a:t>The DataScience.com Platform combines the tools, libraries, and languages your team loves with the  infrastructure and workflows your organization needs.</a:t>
            </a:r>
            <a:endParaRPr lang="en-US" sz="1600" dirty="0">
              <a:solidFill>
                <a:srgbClr val="3F4B5A"/>
              </a:solidFill>
              <a:latin typeface="Avenir Next" charset="0"/>
              <a:ea typeface="Avenir Next" charset="0"/>
              <a:cs typeface="Avenir Next" charset="0"/>
            </a:endParaRPr>
          </a:p>
        </p:txBody>
      </p:sp>
      <p:pic>
        <p:nvPicPr>
          <p:cNvPr id="2" name="Picture 1"/>
          <p:cNvPicPr>
            <a:picLocks noChangeAspect="1"/>
          </p:cNvPicPr>
          <p:nvPr/>
        </p:nvPicPr>
        <p:blipFill>
          <a:blip r:embed="rId4"/>
          <a:stretch>
            <a:fillRect/>
          </a:stretch>
        </p:blipFill>
        <p:spPr>
          <a:xfrm>
            <a:off x="9063353" y="2727147"/>
            <a:ext cx="2581911" cy="2213787"/>
          </a:xfrm>
          <a:prstGeom prst="rect">
            <a:avLst/>
          </a:prstGeom>
        </p:spPr>
      </p:pic>
      <p:pic>
        <p:nvPicPr>
          <p:cNvPr id="8" name="Picture 7" descr="DataScience.com Platform Visual.jpg"/>
          <p:cNvPicPr>
            <a:picLocks noChangeAspect="1"/>
          </p:cNvPicPr>
          <p:nvPr/>
        </p:nvPicPr>
        <p:blipFill rotWithShape="1">
          <a:blip r:embed="rId5">
            <a:extLst>
              <a:ext uri="{28A0092B-C50C-407E-A947-70E740481C1C}">
                <a14:useLocalDpi xmlns:a14="http://schemas.microsoft.com/office/drawing/2010/main" val="0"/>
              </a:ext>
            </a:extLst>
          </a:blip>
          <a:srcRect l="3601" t="8844" r="3932" b="5968"/>
          <a:stretch/>
        </p:blipFill>
        <p:spPr>
          <a:xfrm>
            <a:off x="-20500" y="948677"/>
            <a:ext cx="8974821" cy="4580253"/>
          </a:xfrm>
          <a:prstGeom prst="rect">
            <a:avLst/>
          </a:prstGeom>
        </p:spPr>
      </p:pic>
    </p:spTree>
    <p:extLst>
      <p:ext uri="{BB962C8B-B14F-4D97-AF65-F5344CB8AC3E}">
        <p14:creationId xmlns:p14="http://schemas.microsoft.com/office/powerpoint/2010/main" val="6267932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DATA SCIENCE JOURNEY</a:t>
            </a:r>
          </a:p>
        </p:txBody>
      </p:sp>
      <p:sp>
        <p:nvSpPr>
          <p:cNvPr id="3" name="Slide Number Placeholder 2"/>
          <p:cNvSpPr>
            <a:spLocks noGrp="1"/>
          </p:cNvSpPr>
          <p:nvPr>
            <p:ph type="sldNum" sz="quarter" idx="10"/>
          </p:nvPr>
        </p:nvSpPr>
        <p:spPr/>
        <p:txBody>
          <a:bodyPr/>
          <a:lstStyle/>
          <a:p>
            <a:fld id="{AA1D3DC5-6306-EC4F-B443-D53A6492FEBD}" type="slidenum">
              <a:rPr lang="en-US" smtClean="0"/>
              <a:pPr/>
              <a:t>2</a:t>
            </a:fld>
            <a:endParaRPr lang="en-US"/>
          </a:p>
        </p:txBody>
      </p:sp>
      <p:cxnSp>
        <p:nvCxnSpPr>
          <p:cNvPr id="18" name="Straight Connector 17"/>
          <p:cNvCxnSpPr/>
          <p:nvPr/>
        </p:nvCxnSpPr>
        <p:spPr>
          <a:xfrm flipV="1">
            <a:off x="758608" y="1718278"/>
            <a:ext cx="0" cy="1708587"/>
          </a:xfrm>
          <a:prstGeom prst="line">
            <a:avLst/>
          </a:prstGeom>
          <a:ln w="12700">
            <a:solidFill>
              <a:srgbClr val="8C939D"/>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3006169" y="3420293"/>
            <a:ext cx="1" cy="2583571"/>
          </a:xfrm>
          <a:prstGeom prst="line">
            <a:avLst/>
          </a:prstGeom>
          <a:ln w="12700">
            <a:solidFill>
              <a:srgbClr val="8C939D"/>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6410285" y="930179"/>
            <a:ext cx="1" cy="2496477"/>
          </a:xfrm>
          <a:prstGeom prst="line">
            <a:avLst/>
          </a:prstGeom>
          <a:ln w="12700">
            <a:solidFill>
              <a:srgbClr val="8C939D"/>
            </a:solidFill>
            <a:prstDash val="sysDot"/>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3"/>
          <a:stretch>
            <a:fillRect/>
          </a:stretch>
        </p:blipFill>
        <p:spPr>
          <a:xfrm>
            <a:off x="943577" y="1744224"/>
            <a:ext cx="1114568" cy="213161"/>
          </a:xfrm>
          <a:prstGeom prst="rect">
            <a:avLst/>
          </a:prstGeom>
        </p:spPr>
      </p:pic>
      <p:pic>
        <p:nvPicPr>
          <p:cNvPr id="45" name="Picture 44"/>
          <p:cNvPicPr>
            <a:picLocks noChangeAspect="1"/>
          </p:cNvPicPr>
          <p:nvPr/>
        </p:nvPicPr>
        <p:blipFill>
          <a:blip r:embed="rId4"/>
          <a:stretch>
            <a:fillRect/>
          </a:stretch>
        </p:blipFill>
        <p:spPr>
          <a:xfrm>
            <a:off x="943576" y="2069526"/>
            <a:ext cx="913801" cy="443362"/>
          </a:xfrm>
          <a:prstGeom prst="rect">
            <a:avLst/>
          </a:prstGeom>
        </p:spPr>
      </p:pic>
      <p:pic>
        <p:nvPicPr>
          <p:cNvPr id="46" name="Picture 45"/>
          <p:cNvPicPr>
            <a:picLocks noChangeAspect="1"/>
          </p:cNvPicPr>
          <p:nvPr/>
        </p:nvPicPr>
        <p:blipFill>
          <a:blip r:embed="rId5"/>
          <a:stretch>
            <a:fillRect/>
          </a:stretch>
        </p:blipFill>
        <p:spPr>
          <a:xfrm>
            <a:off x="943576" y="2625029"/>
            <a:ext cx="461787" cy="404064"/>
          </a:xfrm>
          <a:prstGeom prst="rect">
            <a:avLst/>
          </a:prstGeom>
        </p:spPr>
      </p:pic>
      <p:pic>
        <p:nvPicPr>
          <p:cNvPr id="49" name="Shape 427" descr="imgres.png"/>
          <p:cNvPicPr preferRelativeResize="0"/>
          <p:nvPr/>
        </p:nvPicPr>
        <p:blipFill rotWithShape="1">
          <a:blip r:embed="rId6">
            <a:alphaModFix/>
          </a:blip>
          <a:srcRect/>
          <a:stretch/>
        </p:blipFill>
        <p:spPr>
          <a:xfrm>
            <a:off x="5523141" y="5460593"/>
            <a:ext cx="520456" cy="520456"/>
          </a:xfrm>
          <a:prstGeom prst="rect">
            <a:avLst/>
          </a:prstGeom>
          <a:noFill/>
          <a:ln>
            <a:noFill/>
          </a:ln>
        </p:spPr>
      </p:pic>
      <p:pic>
        <p:nvPicPr>
          <p:cNvPr id="50" name="Picture 49"/>
          <p:cNvPicPr>
            <a:picLocks noChangeAspect="1"/>
          </p:cNvPicPr>
          <p:nvPr/>
        </p:nvPicPr>
        <p:blipFill>
          <a:blip r:embed="rId4"/>
          <a:stretch>
            <a:fillRect/>
          </a:stretch>
        </p:blipFill>
        <p:spPr>
          <a:xfrm>
            <a:off x="3217819" y="5544637"/>
            <a:ext cx="820303" cy="397998"/>
          </a:xfrm>
          <a:prstGeom prst="rect">
            <a:avLst/>
          </a:prstGeom>
        </p:spPr>
      </p:pic>
      <p:pic>
        <p:nvPicPr>
          <p:cNvPr id="51" name="Picture 50"/>
          <p:cNvPicPr>
            <a:picLocks noChangeAspect="1"/>
          </p:cNvPicPr>
          <p:nvPr/>
        </p:nvPicPr>
        <p:blipFill rotWithShape="1">
          <a:blip r:embed="rId7"/>
          <a:srcRect l="5482" t="38247" r="5211" b="39903"/>
          <a:stretch/>
        </p:blipFill>
        <p:spPr>
          <a:xfrm>
            <a:off x="3217820" y="3661300"/>
            <a:ext cx="1865666" cy="278323"/>
          </a:xfrm>
          <a:prstGeom prst="rect">
            <a:avLst/>
          </a:prstGeom>
        </p:spPr>
      </p:pic>
      <p:pic>
        <p:nvPicPr>
          <p:cNvPr id="52" name="Picture 51"/>
          <p:cNvPicPr>
            <a:picLocks noChangeAspect="1"/>
          </p:cNvPicPr>
          <p:nvPr/>
        </p:nvPicPr>
        <p:blipFill>
          <a:blip r:embed="rId5"/>
          <a:stretch>
            <a:fillRect/>
          </a:stretch>
        </p:blipFill>
        <p:spPr>
          <a:xfrm>
            <a:off x="3223162" y="4214331"/>
            <a:ext cx="524743" cy="459150"/>
          </a:xfrm>
          <a:prstGeom prst="rect">
            <a:avLst/>
          </a:prstGeom>
        </p:spPr>
      </p:pic>
      <p:pic>
        <p:nvPicPr>
          <p:cNvPr id="53" name="Picture 52"/>
          <p:cNvPicPr>
            <a:picLocks noChangeAspect="1"/>
          </p:cNvPicPr>
          <p:nvPr/>
        </p:nvPicPr>
        <p:blipFill>
          <a:blip r:embed="rId8"/>
          <a:stretch>
            <a:fillRect/>
          </a:stretch>
        </p:blipFill>
        <p:spPr>
          <a:xfrm>
            <a:off x="4068681" y="4175396"/>
            <a:ext cx="1257130" cy="628565"/>
          </a:xfrm>
          <a:prstGeom prst="rect">
            <a:avLst/>
          </a:prstGeom>
        </p:spPr>
      </p:pic>
      <p:pic>
        <p:nvPicPr>
          <p:cNvPr id="54" name="Picture 53"/>
          <p:cNvPicPr>
            <a:picLocks noChangeAspect="1"/>
          </p:cNvPicPr>
          <p:nvPr/>
        </p:nvPicPr>
        <p:blipFill>
          <a:blip r:embed="rId9"/>
          <a:stretch>
            <a:fillRect/>
          </a:stretch>
        </p:blipFill>
        <p:spPr>
          <a:xfrm>
            <a:off x="5194981" y="4210952"/>
            <a:ext cx="1114905" cy="557454"/>
          </a:xfrm>
          <a:prstGeom prst="rect">
            <a:avLst/>
          </a:prstGeom>
        </p:spPr>
      </p:pic>
      <p:pic>
        <p:nvPicPr>
          <p:cNvPr id="55" name="Picture 54"/>
          <p:cNvPicPr>
            <a:picLocks noChangeAspect="1"/>
          </p:cNvPicPr>
          <p:nvPr/>
        </p:nvPicPr>
        <p:blipFill>
          <a:blip r:embed="rId10"/>
          <a:stretch>
            <a:fillRect/>
          </a:stretch>
        </p:blipFill>
        <p:spPr>
          <a:xfrm>
            <a:off x="3262641" y="4912877"/>
            <a:ext cx="1051781" cy="387845"/>
          </a:xfrm>
          <a:prstGeom prst="rect">
            <a:avLst/>
          </a:prstGeom>
        </p:spPr>
      </p:pic>
      <p:pic>
        <p:nvPicPr>
          <p:cNvPr id="56" name="Picture 55"/>
          <p:cNvPicPr>
            <a:picLocks noChangeAspect="1"/>
          </p:cNvPicPr>
          <p:nvPr/>
        </p:nvPicPr>
        <p:blipFill>
          <a:blip r:embed="rId11"/>
          <a:stretch>
            <a:fillRect/>
          </a:stretch>
        </p:blipFill>
        <p:spPr>
          <a:xfrm>
            <a:off x="4311008" y="5357398"/>
            <a:ext cx="772477" cy="772477"/>
          </a:xfrm>
          <a:prstGeom prst="rect">
            <a:avLst/>
          </a:prstGeom>
        </p:spPr>
      </p:pic>
      <p:pic>
        <p:nvPicPr>
          <p:cNvPr id="57" name="Picture 56"/>
          <p:cNvPicPr>
            <a:picLocks noChangeAspect="1"/>
          </p:cNvPicPr>
          <p:nvPr/>
        </p:nvPicPr>
        <p:blipFill rotWithShape="1">
          <a:blip r:embed="rId12"/>
          <a:srcRect t="21842" b="25473"/>
          <a:stretch/>
        </p:blipFill>
        <p:spPr>
          <a:xfrm>
            <a:off x="4436010" y="4927722"/>
            <a:ext cx="791256" cy="416868"/>
          </a:xfrm>
          <a:prstGeom prst="rect">
            <a:avLst/>
          </a:prstGeom>
        </p:spPr>
      </p:pic>
      <p:pic>
        <p:nvPicPr>
          <p:cNvPr id="60" name="Picture 59"/>
          <p:cNvPicPr>
            <a:picLocks noChangeAspect="1"/>
          </p:cNvPicPr>
          <p:nvPr/>
        </p:nvPicPr>
        <p:blipFill>
          <a:blip r:embed="rId13"/>
          <a:stretch>
            <a:fillRect/>
          </a:stretch>
        </p:blipFill>
        <p:spPr>
          <a:xfrm>
            <a:off x="7104664" y="1489598"/>
            <a:ext cx="1024378" cy="348859"/>
          </a:xfrm>
          <a:prstGeom prst="rect">
            <a:avLst/>
          </a:prstGeom>
        </p:spPr>
      </p:pic>
      <p:pic>
        <p:nvPicPr>
          <p:cNvPr id="61" name="Picture 60"/>
          <p:cNvPicPr>
            <a:picLocks noChangeAspect="1"/>
          </p:cNvPicPr>
          <p:nvPr/>
        </p:nvPicPr>
        <p:blipFill>
          <a:blip r:embed="rId8"/>
          <a:stretch>
            <a:fillRect/>
          </a:stretch>
        </p:blipFill>
        <p:spPr>
          <a:xfrm>
            <a:off x="8088948" y="1443509"/>
            <a:ext cx="882072" cy="441036"/>
          </a:xfrm>
          <a:prstGeom prst="rect">
            <a:avLst/>
          </a:prstGeom>
        </p:spPr>
      </p:pic>
      <p:pic>
        <p:nvPicPr>
          <p:cNvPr id="62" name="Picture 61"/>
          <p:cNvPicPr>
            <a:picLocks noChangeAspect="1"/>
          </p:cNvPicPr>
          <p:nvPr/>
        </p:nvPicPr>
        <p:blipFill>
          <a:blip r:embed="rId10"/>
          <a:stretch>
            <a:fillRect/>
          </a:stretch>
        </p:blipFill>
        <p:spPr>
          <a:xfrm>
            <a:off x="9874530" y="1503761"/>
            <a:ext cx="869241" cy="320533"/>
          </a:xfrm>
          <a:prstGeom prst="rect">
            <a:avLst/>
          </a:prstGeom>
        </p:spPr>
      </p:pic>
      <p:pic>
        <p:nvPicPr>
          <p:cNvPr id="63" name="Picture 62"/>
          <p:cNvPicPr>
            <a:picLocks noChangeAspect="1"/>
          </p:cNvPicPr>
          <p:nvPr/>
        </p:nvPicPr>
        <p:blipFill>
          <a:blip r:embed="rId14"/>
          <a:stretch>
            <a:fillRect/>
          </a:stretch>
        </p:blipFill>
        <p:spPr>
          <a:xfrm>
            <a:off x="8336795" y="2759159"/>
            <a:ext cx="486393" cy="293513"/>
          </a:xfrm>
          <a:prstGeom prst="rect">
            <a:avLst/>
          </a:prstGeom>
        </p:spPr>
      </p:pic>
      <p:pic>
        <p:nvPicPr>
          <p:cNvPr id="64" name="Picture 63"/>
          <p:cNvPicPr>
            <a:picLocks noChangeAspect="1"/>
          </p:cNvPicPr>
          <p:nvPr/>
        </p:nvPicPr>
        <p:blipFill>
          <a:blip r:embed="rId15"/>
          <a:stretch>
            <a:fillRect/>
          </a:stretch>
        </p:blipFill>
        <p:spPr>
          <a:xfrm>
            <a:off x="6550200" y="1999940"/>
            <a:ext cx="877723" cy="614577"/>
          </a:xfrm>
          <a:prstGeom prst="rect">
            <a:avLst/>
          </a:prstGeom>
        </p:spPr>
      </p:pic>
      <p:pic>
        <p:nvPicPr>
          <p:cNvPr id="65" name="Picture 64"/>
          <p:cNvPicPr>
            <a:picLocks noChangeAspect="1"/>
          </p:cNvPicPr>
          <p:nvPr/>
        </p:nvPicPr>
        <p:blipFill rotWithShape="1">
          <a:blip r:embed="rId16"/>
          <a:srcRect t="42737" b="43088"/>
          <a:stretch/>
        </p:blipFill>
        <p:spPr>
          <a:xfrm>
            <a:off x="7567357" y="2213113"/>
            <a:ext cx="1327868" cy="188231"/>
          </a:xfrm>
          <a:prstGeom prst="rect">
            <a:avLst/>
          </a:prstGeom>
        </p:spPr>
      </p:pic>
      <p:pic>
        <p:nvPicPr>
          <p:cNvPr id="66" name="Picture 65"/>
          <p:cNvPicPr>
            <a:picLocks noChangeAspect="1"/>
          </p:cNvPicPr>
          <p:nvPr/>
        </p:nvPicPr>
        <p:blipFill rotWithShape="1">
          <a:blip r:embed="rId17"/>
          <a:srcRect l="17389" t="39063" r="18460" b="33215"/>
          <a:stretch/>
        </p:blipFill>
        <p:spPr>
          <a:xfrm>
            <a:off x="9073567" y="2188267"/>
            <a:ext cx="726974" cy="237923"/>
          </a:xfrm>
          <a:prstGeom prst="rect">
            <a:avLst/>
          </a:prstGeom>
        </p:spPr>
      </p:pic>
      <p:pic>
        <p:nvPicPr>
          <p:cNvPr id="67" name="Picture 66"/>
          <p:cNvPicPr>
            <a:picLocks noChangeAspect="1"/>
          </p:cNvPicPr>
          <p:nvPr/>
        </p:nvPicPr>
        <p:blipFill rotWithShape="1">
          <a:blip r:embed="rId18"/>
          <a:srcRect t="38812" b="39548"/>
          <a:stretch/>
        </p:blipFill>
        <p:spPr>
          <a:xfrm>
            <a:off x="10978431" y="1577378"/>
            <a:ext cx="800836" cy="173299"/>
          </a:xfrm>
          <a:prstGeom prst="rect">
            <a:avLst/>
          </a:prstGeom>
        </p:spPr>
      </p:pic>
      <p:pic>
        <p:nvPicPr>
          <p:cNvPr id="68" name="Picture 67"/>
          <p:cNvPicPr>
            <a:picLocks noChangeAspect="1"/>
          </p:cNvPicPr>
          <p:nvPr/>
        </p:nvPicPr>
        <p:blipFill rotWithShape="1">
          <a:blip r:embed="rId19"/>
          <a:srcRect l="14408" t="26802" r="19968" b="36518"/>
          <a:stretch/>
        </p:blipFill>
        <p:spPr>
          <a:xfrm>
            <a:off x="10110432" y="2140156"/>
            <a:ext cx="860874" cy="334144"/>
          </a:xfrm>
          <a:prstGeom prst="rect">
            <a:avLst/>
          </a:prstGeom>
        </p:spPr>
      </p:pic>
      <p:pic>
        <p:nvPicPr>
          <p:cNvPr id="69" name="Picture 68"/>
          <p:cNvPicPr>
            <a:picLocks noChangeAspect="1"/>
          </p:cNvPicPr>
          <p:nvPr/>
        </p:nvPicPr>
        <p:blipFill>
          <a:blip r:embed="rId20"/>
          <a:stretch>
            <a:fillRect/>
          </a:stretch>
        </p:blipFill>
        <p:spPr>
          <a:xfrm>
            <a:off x="9073567" y="1447646"/>
            <a:ext cx="521885" cy="432763"/>
          </a:xfrm>
          <a:prstGeom prst="rect">
            <a:avLst/>
          </a:prstGeom>
        </p:spPr>
      </p:pic>
      <p:pic>
        <p:nvPicPr>
          <p:cNvPr id="70" name="Picture 69"/>
          <p:cNvPicPr>
            <a:picLocks noChangeAspect="1"/>
          </p:cNvPicPr>
          <p:nvPr/>
        </p:nvPicPr>
        <p:blipFill rotWithShape="1">
          <a:blip r:embed="rId21"/>
          <a:srcRect t="29438" b="38868"/>
          <a:stretch/>
        </p:blipFill>
        <p:spPr>
          <a:xfrm>
            <a:off x="6620484" y="2798360"/>
            <a:ext cx="678724" cy="215111"/>
          </a:xfrm>
          <a:prstGeom prst="rect">
            <a:avLst/>
          </a:prstGeom>
        </p:spPr>
      </p:pic>
      <p:pic>
        <p:nvPicPr>
          <p:cNvPr id="71" name="Picture 70"/>
          <p:cNvPicPr>
            <a:picLocks noChangeAspect="1"/>
          </p:cNvPicPr>
          <p:nvPr/>
        </p:nvPicPr>
        <p:blipFill>
          <a:blip r:embed="rId22"/>
          <a:stretch>
            <a:fillRect/>
          </a:stretch>
        </p:blipFill>
        <p:spPr>
          <a:xfrm>
            <a:off x="6578690" y="1442883"/>
            <a:ext cx="442288" cy="442288"/>
          </a:xfrm>
          <a:prstGeom prst="rect">
            <a:avLst/>
          </a:prstGeom>
        </p:spPr>
      </p:pic>
      <p:pic>
        <p:nvPicPr>
          <p:cNvPr id="72" name="Shape 422" descr="365630.png"/>
          <p:cNvPicPr preferRelativeResize="0"/>
          <p:nvPr/>
        </p:nvPicPr>
        <p:blipFill rotWithShape="1">
          <a:blip r:embed="rId23">
            <a:alphaModFix/>
          </a:blip>
          <a:srcRect t="11402" b="18948"/>
          <a:stretch/>
        </p:blipFill>
        <p:spPr>
          <a:xfrm>
            <a:off x="7467613" y="2690201"/>
            <a:ext cx="619438" cy="431428"/>
          </a:xfrm>
          <a:prstGeom prst="rect">
            <a:avLst/>
          </a:prstGeom>
          <a:noFill/>
          <a:ln>
            <a:noFill/>
          </a:ln>
        </p:spPr>
      </p:pic>
      <p:pic>
        <p:nvPicPr>
          <p:cNvPr id="73" name="Shape 423" descr="imgres.png"/>
          <p:cNvPicPr preferRelativeResize="0"/>
          <p:nvPr/>
        </p:nvPicPr>
        <p:blipFill rotWithShape="1">
          <a:blip r:embed="rId24">
            <a:alphaModFix/>
          </a:blip>
          <a:srcRect l="38530" t="15516" r="34978" b="28448"/>
          <a:stretch/>
        </p:blipFill>
        <p:spPr>
          <a:xfrm>
            <a:off x="10023029" y="2738913"/>
            <a:ext cx="593522" cy="334005"/>
          </a:xfrm>
          <a:prstGeom prst="rect">
            <a:avLst/>
          </a:prstGeom>
          <a:noFill/>
          <a:ln>
            <a:noFill/>
          </a:ln>
        </p:spPr>
      </p:pic>
      <p:pic>
        <p:nvPicPr>
          <p:cNvPr id="74" name="Shape 425" descr="imgres.jpg"/>
          <p:cNvPicPr preferRelativeResize="0"/>
          <p:nvPr/>
        </p:nvPicPr>
        <p:blipFill rotWithShape="1">
          <a:blip r:embed="rId25">
            <a:alphaModFix/>
          </a:blip>
          <a:srcRect/>
          <a:stretch/>
        </p:blipFill>
        <p:spPr>
          <a:xfrm>
            <a:off x="9073567" y="2732764"/>
            <a:ext cx="649075" cy="346303"/>
          </a:xfrm>
          <a:prstGeom prst="rect">
            <a:avLst/>
          </a:prstGeom>
          <a:noFill/>
          <a:ln>
            <a:noFill/>
          </a:ln>
        </p:spPr>
      </p:pic>
      <p:pic>
        <p:nvPicPr>
          <p:cNvPr id="75" name="Shape 427" descr="imgres.png"/>
          <p:cNvPicPr preferRelativeResize="0"/>
          <p:nvPr/>
        </p:nvPicPr>
        <p:blipFill rotWithShape="1">
          <a:blip r:embed="rId6">
            <a:alphaModFix/>
          </a:blip>
          <a:srcRect/>
          <a:stretch/>
        </p:blipFill>
        <p:spPr>
          <a:xfrm>
            <a:off x="11206424" y="2033189"/>
            <a:ext cx="548079" cy="548079"/>
          </a:xfrm>
          <a:prstGeom prst="rect">
            <a:avLst/>
          </a:prstGeom>
          <a:noFill/>
          <a:ln>
            <a:noFill/>
          </a:ln>
        </p:spPr>
      </p:pic>
      <p:pic>
        <p:nvPicPr>
          <p:cNvPr id="77" name="Picture 76"/>
          <p:cNvPicPr>
            <a:picLocks noChangeAspect="1"/>
          </p:cNvPicPr>
          <p:nvPr/>
        </p:nvPicPr>
        <p:blipFill>
          <a:blip r:embed="rId26"/>
          <a:stretch>
            <a:fillRect/>
          </a:stretch>
        </p:blipFill>
        <p:spPr>
          <a:xfrm>
            <a:off x="6620484" y="940577"/>
            <a:ext cx="1992739" cy="299689"/>
          </a:xfrm>
          <a:prstGeom prst="rect">
            <a:avLst/>
          </a:prstGeom>
        </p:spPr>
      </p:pic>
      <p:pic>
        <p:nvPicPr>
          <p:cNvPr id="4" name="Picture 3"/>
          <p:cNvPicPr>
            <a:picLocks noChangeAspect="1"/>
          </p:cNvPicPr>
          <p:nvPr/>
        </p:nvPicPr>
        <p:blipFill>
          <a:blip r:embed="rId27"/>
          <a:stretch>
            <a:fillRect/>
          </a:stretch>
        </p:blipFill>
        <p:spPr>
          <a:xfrm>
            <a:off x="5254511" y="4944151"/>
            <a:ext cx="1308642" cy="494921"/>
          </a:xfrm>
          <a:prstGeom prst="rect">
            <a:avLst/>
          </a:prstGeom>
        </p:spPr>
      </p:pic>
      <p:sp>
        <p:nvSpPr>
          <p:cNvPr id="58" name="Notched Right Arrow 57"/>
          <p:cNvSpPr/>
          <p:nvPr/>
        </p:nvSpPr>
        <p:spPr>
          <a:xfrm>
            <a:off x="-59267" y="3352291"/>
            <a:ext cx="11678020" cy="153791"/>
          </a:xfrm>
          <a:prstGeom prst="notchedRightArrow">
            <a:avLst/>
          </a:prstGeom>
          <a:solidFill>
            <a:srgbClr val="D9DCDF"/>
          </a:solidFill>
          <a:ln w="12700" cap="flat" cmpd="sng" algn="ctr">
            <a:noFill/>
            <a:prstDash val="solid"/>
            <a:miter lim="800000"/>
          </a:ln>
          <a:effectLst/>
        </p:spPr>
        <p:txBody>
          <a:bodyPr lIns="121917" tIns="60958" rIns="121917" bIns="60958"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smtClean="0">
              <a:ln>
                <a:noFill/>
              </a:ln>
              <a:solidFill>
                <a:srgbClr val="FFFFFF"/>
              </a:solidFill>
              <a:effectLst/>
              <a:uLnTx/>
              <a:uFillTx/>
              <a:latin typeface="Roboto condensed"/>
              <a:ea typeface="+mn-ea"/>
              <a:cs typeface="Roboto condensed"/>
            </a:endParaRPr>
          </a:p>
        </p:txBody>
      </p:sp>
      <p:sp>
        <p:nvSpPr>
          <p:cNvPr id="78" name="Oval 77"/>
          <p:cNvSpPr/>
          <p:nvPr/>
        </p:nvSpPr>
        <p:spPr>
          <a:xfrm>
            <a:off x="6337382" y="3352392"/>
            <a:ext cx="153587" cy="153588"/>
          </a:xfrm>
          <a:prstGeom prst="ellipse">
            <a:avLst/>
          </a:prstGeom>
          <a:solidFill>
            <a:schemeClr val="bg1"/>
          </a:solidFill>
          <a:ln w="28575" cap="flat" cmpd="sng" algn="ctr">
            <a:solidFill>
              <a:srgbClr val="33A1FC"/>
            </a:solidFill>
            <a:prstDash val="solid"/>
            <a:miter lim="800000"/>
          </a:ln>
          <a:effectLst/>
        </p:spPr>
        <p:txBody>
          <a:bodyPr lIns="121917" tIns="60958" rIns="121917" bIns="60958"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smtClean="0">
              <a:ln>
                <a:noFill/>
              </a:ln>
              <a:solidFill>
                <a:srgbClr val="FFFFFF"/>
              </a:solidFill>
              <a:effectLst/>
              <a:uLnTx/>
              <a:uFillTx/>
              <a:latin typeface="Roboto condensed"/>
              <a:ea typeface="+mn-ea"/>
              <a:cs typeface="Roboto condensed"/>
            </a:endParaRPr>
          </a:p>
        </p:txBody>
      </p:sp>
      <p:sp>
        <p:nvSpPr>
          <p:cNvPr id="79" name="Oval 78"/>
          <p:cNvSpPr/>
          <p:nvPr/>
        </p:nvSpPr>
        <p:spPr>
          <a:xfrm>
            <a:off x="682243" y="3352392"/>
            <a:ext cx="153587" cy="153588"/>
          </a:xfrm>
          <a:prstGeom prst="ellipse">
            <a:avLst/>
          </a:prstGeom>
          <a:solidFill>
            <a:schemeClr val="bg1"/>
          </a:solidFill>
          <a:ln w="28575" cap="flat" cmpd="sng" algn="ctr">
            <a:solidFill>
              <a:srgbClr val="33A1FC"/>
            </a:solidFill>
            <a:prstDash val="solid"/>
            <a:miter lim="800000"/>
          </a:ln>
          <a:effectLst/>
        </p:spPr>
        <p:txBody>
          <a:bodyPr lIns="121917" tIns="60958" rIns="121917" bIns="60958"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smtClean="0">
              <a:ln>
                <a:noFill/>
              </a:ln>
              <a:solidFill>
                <a:srgbClr val="FFFFFF"/>
              </a:solidFill>
              <a:effectLst/>
              <a:uLnTx/>
              <a:uFillTx/>
              <a:latin typeface="Roboto condensed"/>
              <a:ea typeface="+mn-ea"/>
              <a:cs typeface="Roboto condensed"/>
            </a:endParaRPr>
          </a:p>
        </p:txBody>
      </p:sp>
      <p:sp>
        <p:nvSpPr>
          <p:cNvPr id="80" name="Oval 79"/>
          <p:cNvSpPr/>
          <p:nvPr/>
        </p:nvSpPr>
        <p:spPr>
          <a:xfrm>
            <a:off x="2929375" y="3352392"/>
            <a:ext cx="153587" cy="153588"/>
          </a:xfrm>
          <a:prstGeom prst="ellipse">
            <a:avLst/>
          </a:prstGeom>
          <a:solidFill>
            <a:schemeClr val="bg1"/>
          </a:solidFill>
          <a:ln w="28575" cap="flat" cmpd="sng" algn="ctr">
            <a:solidFill>
              <a:srgbClr val="33A1FC"/>
            </a:solidFill>
            <a:prstDash val="solid"/>
            <a:miter lim="800000"/>
          </a:ln>
          <a:effectLst/>
        </p:spPr>
        <p:txBody>
          <a:bodyPr lIns="121917" tIns="60958" rIns="121917" bIns="60958"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smtClean="0">
              <a:ln>
                <a:noFill/>
              </a:ln>
              <a:solidFill>
                <a:srgbClr val="FFFFFF"/>
              </a:solidFill>
              <a:effectLst/>
              <a:uLnTx/>
              <a:uFillTx/>
              <a:latin typeface="Roboto condensed"/>
              <a:ea typeface="+mn-ea"/>
              <a:cs typeface="Roboto condensed"/>
            </a:endParaRPr>
          </a:p>
        </p:txBody>
      </p:sp>
    </p:spTree>
    <p:extLst>
      <p:ext uri="{BB962C8B-B14F-4D97-AF65-F5344CB8AC3E}">
        <p14:creationId xmlns:p14="http://schemas.microsoft.com/office/powerpoint/2010/main" val="15419056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venir Next Regular"/>
                <a:cs typeface="Avenir Next Regular"/>
              </a:rPr>
              <a:t>USE CASES ON THE PLATFORM</a:t>
            </a:r>
            <a:endParaRPr lang="en-US" dirty="0">
              <a:latin typeface="Avenir Next Regular"/>
              <a:cs typeface="Avenir Next Regular"/>
            </a:endParaRPr>
          </a:p>
        </p:txBody>
      </p:sp>
      <p:sp>
        <p:nvSpPr>
          <p:cNvPr id="10" name="TextBox 9"/>
          <p:cNvSpPr txBox="1"/>
          <p:nvPr/>
        </p:nvSpPr>
        <p:spPr>
          <a:xfrm>
            <a:off x="1960538" y="3492372"/>
            <a:ext cx="8936062" cy="914400"/>
          </a:xfrm>
          <a:prstGeom prst="rect">
            <a:avLst/>
          </a:prstGeom>
        </p:spPr>
        <p:txBody>
          <a:bodyPr wrap="square" lIns="91430" tIns="45718" rIns="91430" bIns="45718" rtlCol="0" anchor="ctr">
            <a:noAutofit/>
          </a:bodyPr>
          <a:lstStyle/>
          <a:p>
            <a:r>
              <a:rPr lang="en-US" sz="3200" dirty="0" smtClean="0">
                <a:solidFill>
                  <a:srgbClr val="FFFFFF"/>
                </a:solidFill>
                <a:latin typeface="Avenir Next" charset="0"/>
                <a:ea typeface="Avenir Next" charset="0"/>
                <a:cs typeface="Avenir Next" charset="0"/>
              </a:rPr>
              <a:t>Empower </a:t>
            </a:r>
            <a:r>
              <a:rPr lang="en-US" sz="3200" dirty="0">
                <a:solidFill>
                  <a:srgbClr val="FFFFFF"/>
                </a:solidFill>
                <a:latin typeface="Avenir Next" charset="0"/>
                <a:ea typeface="Avenir Next" charset="0"/>
                <a:cs typeface="Avenir Next" charset="0"/>
              </a:rPr>
              <a:t>data scientists with </a:t>
            </a:r>
            <a:r>
              <a:rPr lang="en-US" sz="3200" dirty="0" smtClean="0">
                <a:solidFill>
                  <a:srgbClr val="FFFFFF"/>
                </a:solidFill>
                <a:latin typeface="Avenir Next" charset="0"/>
                <a:ea typeface="Avenir Next" charset="0"/>
                <a:cs typeface="Avenir Next" charset="0"/>
              </a:rPr>
              <a:t>best-in-class tools</a:t>
            </a:r>
            <a:r>
              <a:rPr lang="en-US" sz="3200" dirty="0">
                <a:solidFill>
                  <a:srgbClr val="FFFFFF"/>
                </a:solidFill>
                <a:latin typeface="Avenir Next" charset="0"/>
                <a:ea typeface="Avenir Next" charset="0"/>
                <a:cs typeface="Avenir Next" charset="0"/>
              </a:rPr>
              <a:t>, infrastructure, and expertise</a:t>
            </a:r>
            <a:r>
              <a:rPr lang="en-US" sz="3200" dirty="0" smtClean="0">
                <a:solidFill>
                  <a:srgbClr val="FFFFFF"/>
                </a:solidFill>
                <a:latin typeface="Avenir Next" charset="0"/>
                <a:ea typeface="Avenir Next" charset="0"/>
                <a:cs typeface="Avenir Next" charset="0"/>
              </a:rPr>
              <a:t>.</a:t>
            </a:r>
            <a:endParaRPr lang="en-US" sz="3200" dirty="0">
              <a:solidFill>
                <a:srgbClr val="FFFFFF"/>
              </a:solidFill>
              <a:latin typeface="Avenir Next" charset="0"/>
              <a:ea typeface="Avenir Next" charset="0"/>
              <a:cs typeface="Avenir Next" charset="0"/>
            </a:endParaRPr>
          </a:p>
        </p:txBody>
      </p:sp>
      <p:grpSp>
        <p:nvGrpSpPr>
          <p:cNvPr id="7" name="Group 6"/>
          <p:cNvGrpSpPr/>
          <p:nvPr/>
        </p:nvGrpSpPr>
        <p:grpSpPr>
          <a:xfrm>
            <a:off x="701557" y="1486912"/>
            <a:ext cx="2020052" cy="1510414"/>
            <a:chOff x="701557" y="1863168"/>
            <a:chExt cx="2020052" cy="1510414"/>
          </a:xfrm>
        </p:grpSpPr>
        <p:sp>
          <p:nvSpPr>
            <p:cNvPr id="8" name="Rounded Rectangle 7"/>
            <p:cNvSpPr/>
            <p:nvPr/>
          </p:nvSpPr>
          <p:spPr>
            <a:xfrm>
              <a:off x="701557" y="2065756"/>
              <a:ext cx="2020052" cy="1307826"/>
            </a:xfrm>
            <a:prstGeom prst="roundRect">
              <a:avLst>
                <a:gd name="adj" fmla="val 5831"/>
              </a:avLst>
            </a:prstGeom>
            <a:solidFill>
              <a:schemeClr val="bg1"/>
            </a:solidFill>
            <a:ln>
              <a:solidFill>
                <a:srgbClr val="4F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3F4B5A"/>
                  </a:solidFill>
                  <a:latin typeface="Avenir Next" charset="0"/>
                  <a:ea typeface="Avenir Next" charset="0"/>
                  <a:cs typeface="Avenir Next" charset="0"/>
                </a:rPr>
                <a:t/>
              </a:r>
              <a:br>
                <a:rPr lang="en-US" sz="1400" dirty="0" smtClean="0">
                  <a:solidFill>
                    <a:srgbClr val="3F4B5A"/>
                  </a:solidFill>
                  <a:latin typeface="Avenir Next" charset="0"/>
                  <a:ea typeface="Avenir Next" charset="0"/>
                  <a:cs typeface="Avenir Next" charset="0"/>
                </a:rPr>
              </a:br>
              <a:r>
                <a:rPr lang="en-US" sz="1400" dirty="0" smtClean="0">
                  <a:solidFill>
                    <a:srgbClr val="3F4B5A"/>
                  </a:solidFill>
                  <a:latin typeface="Avenir Next" charset="0"/>
                  <a:ea typeface="Avenir Next" charset="0"/>
                  <a:cs typeface="Avenir Next" charset="0"/>
                </a:rPr>
                <a:t>Marketing Response Models</a:t>
              </a:r>
            </a:p>
            <a:p>
              <a:pPr algn="ctr"/>
              <a:endParaRPr lang="en-US" sz="1200" dirty="0">
                <a:solidFill>
                  <a:srgbClr val="3F4B5A"/>
                </a:solidFill>
                <a:latin typeface="Avenir Next" charset="0"/>
                <a:ea typeface="Avenir Next" charset="0"/>
                <a:cs typeface="Avenir Next" charset="0"/>
              </a:endParaRPr>
            </a:p>
            <a:p>
              <a:pPr algn="ctr"/>
              <a:r>
                <a:rPr lang="en-US" sz="1000" dirty="0" smtClean="0">
                  <a:solidFill>
                    <a:srgbClr val="666F7B"/>
                  </a:solidFill>
                  <a:latin typeface="Avenir Next" charset="0"/>
                  <a:ea typeface="Avenir Next" charset="0"/>
                  <a:cs typeface="Avenir Next" charset="0"/>
                </a:rPr>
                <a:t>Scheduled Jobs</a:t>
              </a:r>
              <a:endParaRPr lang="en-US" sz="1000" dirty="0">
                <a:solidFill>
                  <a:srgbClr val="666F7B"/>
                </a:solidFill>
                <a:latin typeface="Avenir Next" charset="0"/>
                <a:ea typeface="Avenir Next" charset="0"/>
                <a:cs typeface="Avenir Next" charset="0"/>
              </a:endParaRPr>
            </a:p>
          </p:txBody>
        </p:sp>
        <p:pic>
          <p:nvPicPr>
            <p:cNvPr id="9" name="Picture 8"/>
            <p:cNvPicPr>
              <a:picLocks noChangeAspect="1"/>
            </p:cNvPicPr>
            <p:nvPr/>
          </p:nvPicPr>
          <p:blipFill>
            <a:blip r:embed="rId3"/>
            <a:stretch>
              <a:fillRect/>
            </a:stretch>
          </p:blipFill>
          <p:spPr>
            <a:xfrm>
              <a:off x="1508995" y="1863168"/>
              <a:ext cx="405176" cy="405176"/>
            </a:xfrm>
            <a:prstGeom prst="rect">
              <a:avLst/>
            </a:prstGeom>
          </p:spPr>
        </p:pic>
      </p:grpSp>
      <p:grpSp>
        <p:nvGrpSpPr>
          <p:cNvPr id="12" name="Group 11"/>
          <p:cNvGrpSpPr/>
          <p:nvPr/>
        </p:nvGrpSpPr>
        <p:grpSpPr>
          <a:xfrm>
            <a:off x="7268608" y="3560863"/>
            <a:ext cx="2020052" cy="1510414"/>
            <a:chOff x="7268608" y="3937119"/>
            <a:chExt cx="2020052" cy="1510414"/>
          </a:xfrm>
        </p:grpSpPr>
        <p:sp>
          <p:nvSpPr>
            <p:cNvPr id="14" name="Rounded Rectangle 13"/>
            <p:cNvSpPr/>
            <p:nvPr/>
          </p:nvSpPr>
          <p:spPr>
            <a:xfrm>
              <a:off x="7268608" y="4139707"/>
              <a:ext cx="2020052" cy="1307826"/>
            </a:xfrm>
            <a:prstGeom prst="roundRect">
              <a:avLst>
                <a:gd name="adj" fmla="val 5831"/>
              </a:avLst>
            </a:prstGeom>
            <a:solidFill>
              <a:schemeClr val="bg1"/>
            </a:solidFill>
            <a:ln>
              <a:solidFill>
                <a:srgbClr val="4F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rgbClr val="3F4B5A"/>
                </a:solidFill>
                <a:latin typeface="Avenir Next" charset="0"/>
                <a:ea typeface="Avenir Next" charset="0"/>
                <a:cs typeface="Avenir Next" charset="0"/>
              </a:endParaRPr>
            </a:p>
            <a:p>
              <a:pPr algn="ctr"/>
              <a:r>
                <a:rPr lang="en-US" sz="1400" dirty="0" smtClean="0">
                  <a:solidFill>
                    <a:srgbClr val="3F4B5A"/>
                  </a:solidFill>
                  <a:latin typeface="Avenir Next" charset="0"/>
                  <a:ea typeface="Avenir Next" charset="0"/>
                  <a:cs typeface="Avenir Next" charset="0"/>
                </a:rPr>
                <a:t>Transactional </a:t>
              </a:r>
              <a:r>
                <a:rPr lang="en-US" sz="1400" dirty="0">
                  <a:solidFill>
                    <a:srgbClr val="3F4B5A"/>
                  </a:solidFill>
                  <a:latin typeface="Avenir Next" charset="0"/>
                  <a:ea typeface="Avenir Next" charset="0"/>
                  <a:cs typeface="Avenir Next" charset="0"/>
                </a:rPr>
                <a:t>data </a:t>
              </a:r>
              <a:r>
                <a:rPr lang="en-US" sz="1400" dirty="0" smtClean="0">
                  <a:solidFill>
                    <a:srgbClr val="3F4B5A"/>
                  </a:solidFill>
                  <a:latin typeface="Avenir Next" charset="0"/>
                  <a:ea typeface="Avenir Next" charset="0"/>
                  <a:cs typeface="Avenir Next" charset="0"/>
                </a:rPr>
                <a:t>ETL</a:t>
              </a:r>
            </a:p>
            <a:p>
              <a:pPr algn="ctr"/>
              <a:endParaRPr lang="en-US" sz="1200" dirty="0">
                <a:solidFill>
                  <a:srgbClr val="3F4B5A"/>
                </a:solidFill>
                <a:latin typeface="Avenir Next" charset="0"/>
                <a:ea typeface="Avenir Next" charset="0"/>
                <a:cs typeface="Avenir Next" charset="0"/>
              </a:endParaRPr>
            </a:p>
            <a:p>
              <a:pPr algn="ctr"/>
              <a:r>
                <a:rPr lang="en-US" sz="1000" dirty="0">
                  <a:solidFill>
                    <a:srgbClr val="666F7B"/>
                  </a:solidFill>
                  <a:latin typeface="Avenir Next" charset="0"/>
                  <a:ea typeface="Avenir Next" charset="0"/>
                  <a:cs typeface="Avenir Next" charset="0"/>
                </a:rPr>
                <a:t>Scheduled Jobs</a:t>
              </a:r>
            </a:p>
          </p:txBody>
        </p:sp>
        <p:pic>
          <p:nvPicPr>
            <p:cNvPr id="15" name="Picture 14"/>
            <p:cNvPicPr>
              <a:picLocks noChangeAspect="1"/>
            </p:cNvPicPr>
            <p:nvPr/>
          </p:nvPicPr>
          <p:blipFill>
            <a:blip r:embed="rId3"/>
            <a:stretch>
              <a:fillRect/>
            </a:stretch>
          </p:blipFill>
          <p:spPr>
            <a:xfrm>
              <a:off x="8076046" y="3937119"/>
              <a:ext cx="405176" cy="405176"/>
            </a:xfrm>
            <a:prstGeom prst="rect">
              <a:avLst/>
            </a:prstGeom>
          </p:spPr>
        </p:pic>
      </p:grpSp>
      <p:grpSp>
        <p:nvGrpSpPr>
          <p:cNvPr id="16" name="Group 15"/>
          <p:cNvGrpSpPr/>
          <p:nvPr/>
        </p:nvGrpSpPr>
        <p:grpSpPr>
          <a:xfrm>
            <a:off x="2890574" y="1488332"/>
            <a:ext cx="2020052" cy="1508994"/>
            <a:chOff x="2890574" y="1864588"/>
            <a:chExt cx="2020052" cy="1508994"/>
          </a:xfrm>
        </p:grpSpPr>
        <p:sp>
          <p:nvSpPr>
            <p:cNvPr id="17" name="Rounded Rectangle 16"/>
            <p:cNvSpPr/>
            <p:nvPr/>
          </p:nvSpPr>
          <p:spPr>
            <a:xfrm>
              <a:off x="2890574" y="2065756"/>
              <a:ext cx="2020052" cy="1307826"/>
            </a:xfrm>
            <a:prstGeom prst="roundRect">
              <a:avLst>
                <a:gd name="adj" fmla="val 5831"/>
              </a:avLst>
            </a:prstGeom>
            <a:solidFill>
              <a:schemeClr val="bg1"/>
            </a:solidFill>
            <a:ln>
              <a:solidFill>
                <a:srgbClr val="89E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rgbClr val="3F4B5A"/>
                </a:solidFill>
                <a:latin typeface="Avenir Next" charset="0"/>
                <a:ea typeface="Avenir Next" charset="0"/>
                <a:cs typeface="Avenir Next" charset="0"/>
              </a:endParaRPr>
            </a:p>
            <a:p>
              <a:pPr algn="ctr"/>
              <a:r>
                <a:rPr lang="en-US" sz="1400" dirty="0" smtClean="0">
                  <a:solidFill>
                    <a:srgbClr val="3F4B5A"/>
                  </a:solidFill>
                  <a:latin typeface="Avenir Next" charset="0"/>
                  <a:ea typeface="Avenir Next" charset="0"/>
                  <a:cs typeface="Avenir Next" charset="0"/>
                </a:rPr>
                <a:t>Customer churn</a:t>
              </a:r>
            </a:p>
            <a:p>
              <a:pPr algn="ctr"/>
              <a:endParaRPr lang="en-US" sz="1400" dirty="0" smtClean="0">
                <a:solidFill>
                  <a:srgbClr val="3F4B5A"/>
                </a:solidFill>
                <a:latin typeface="Avenir Next" charset="0"/>
                <a:ea typeface="Avenir Next" charset="0"/>
                <a:cs typeface="Avenir Next" charset="0"/>
              </a:endParaRPr>
            </a:p>
            <a:p>
              <a:pPr algn="ctr"/>
              <a:endParaRPr lang="en-US" sz="1200" dirty="0">
                <a:solidFill>
                  <a:srgbClr val="3F4B5A"/>
                </a:solidFill>
                <a:latin typeface="Avenir Next" charset="0"/>
                <a:ea typeface="Avenir Next" charset="0"/>
                <a:cs typeface="Avenir Next" charset="0"/>
              </a:endParaRPr>
            </a:p>
            <a:p>
              <a:pPr algn="ctr"/>
              <a:r>
                <a:rPr lang="en-US" sz="1000" dirty="0" smtClean="0">
                  <a:solidFill>
                    <a:srgbClr val="666F7B"/>
                  </a:solidFill>
                  <a:latin typeface="Avenir Next" charset="0"/>
                  <a:ea typeface="Avenir Next" charset="0"/>
                  <a:cs typeface="Avenir Next" charset="0"/>
                </a:rPr>
                <a:t>APIs</a:t>
              </a:r>
              <a:endParaRPr lang="en-US" sz="1000" dirty="0">
                <a:solidFill>
                  <a:srgbClr val="666F7B"/>
                </a:solidFill>
                <a:latin typeface="Avenir Next" charset="0"/>
                <a:ea typeface="Avenir Next" charset="0"/>
                <a:cs typeface="Avenir Next" charset="0"/>
              </a:endParaRPr>
            </a:p>
          </p:txBody>
        </p:sp>
        <p:pic>
          <p:nvPicPr>
            <p:cNvPr id="18" name="Picture 17"/>
            <p:cNvPicPr>
              <a:picLocks noChangeAspect="1"/>
            </p:cNvPicPr>
            <p:nvPr/>
          </p:nvPicPr>
          <p:blipFill>
            <a:blip r:embed="rId4"/>
            <a:stretch>
              <a:fillRect/>
            </a:stretch>
          </p:blipFill>
          <p:spPr>
            <a:xfrm>
              <a:off x="3700815" y="1864588"/>
              <a:ext cx="402336" cy="402336"/>
            </a:xfrm>
            <a:prstGeom prst="rect">
              <a:avLst/>
            </a:prstGeom>
          </p:spPr>
        </p:pic>
      </p:grpSp>
      <p:grpSp>
        <p:nvGrpSpPr>
          <p:cNvPr id="19" name="Group 18"/>
          <p:cNvGrpSpPr/>
          <p:nvPr/>
        </p:nvGrpSpPr>
        <p:grpSpPr>
          <a:xfrm>
            <a:off x="2890574" y="3560863"/>
            <a:ext cx="2020052" cy="1510414"/>
            <a:chOff x="2890574" y="3937119"/>
            <a:chExt cx="2020052" cy="1510414"/>
          </a:xfrm>
        </p:grpSpPr>
        <p:sp>
          <p:nvSpPr>
            <p:cNvPr id="20" name="Rounded Rectangle 19"/>
            <p:cNvSpPr/>
            <p:nvPr/>
          </p:nvSpPr>
          <p:spPr>
            <a:xfrm>
              <a:off x="2890574" y="4139707"/>
              <a:ext cx="2020052" cy="1307826"/>
            </a:xfrm>
            <a:prstGeom prst="roundRect">
              <a:avLst>
                <a:gd name="adj" fmla="val 5831"/>
              </a:avLst>
            </a:prstGeom>
            <a:solidFill>
              <a:schemeClr val="bg1"/>
            </a:solidFill>
            <a:ln>
              <a:solidFill>
                <a:srgbClr val="89E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rgbClr val="3F4B5A"/>
                </a:solidFill>
                <a:latin typeface="Avenir Next" charset="0"/>
                <a:ea typeface="Avenir Next" charset="0"/>
                <a:cs typeface="Avenir Next" charset="0"/>
              </a:endParaRPr>
            </a:p>
            <a:p>
              <a:pPr algn="ctr"/>
              <a:r>
                <a:rPr lang="en-US" sz="1400" dirty="0" smtClean="0">
                  <a:solidFill>
                    <a:srgbClr val="3F4B5A"/>
                  </a:solidFill>
                  <a:latin typeface="Avenir Next" charset="0"/>
                  <a:ea typeface="Avenir Next" charset="0"/>
                  <a:cs typeface="Avenir Next" charset="0"/>
                </a:rPr>
                <a:t>Risk </a:t>
              </a:r>
              <a:r>
                <a:rPr lang="en-US" sz="1400" dirty="0">
                  <a:solidFill>
                    <a:srgbClr val="3F4B5A"/>
                  </a:solidFill>
                  <a:latin typeface="Avenir Next" charset="0"/>
                  <a:ea typeface="Avenir Next" charset="0"/>
                  <a:cs typeface="Avenir Next" charset="0"/>
                </a:rPr>
                <a:t>management with machine learning</a:t>
              </a:r>
              <a:endParaRPr lang="en-US" sz="1400" dirty="0" smtClean="0">
                <a:solidFill>
                  <a:srgbClr val="3F4B5A"/>
                </a:solidFill>
                <a:latin typeface="Avenir Next" charset="0"/>
                <a:ea typeface="Avenir Next" charset="0"/>
                <a:cs typeface="Avenir Next" charset="0"/>
              </a:endParaRPr>
            </a:p>
            <a:p>
              <a:pPr algn="ctr"/>
              <a:endParaRPr lang="en-US" sz="1200" dirty="0">
                <a:solidFill>
                  <a:srgbClr val="3F4B5A"/>
                </a:solidFill>
                <a:latin typeface="Avenir Next" charset="0"/>
                <a:ea typeface="Avenir Next" charset="0"/>
                <a:cs typeface="Avenir Next" charset="0"/>
              </a:endParaRPr>
            </a:p>
            <a:p>
              <a:pPr algn="ctr"/>
              <a:r>
                <a:rPr lang="en-US" sz="1000" dirty="0" smtClean="0">
                  <a:solidFill>
                    <a:srgbClr val="666F7B"/>
                  </a:solidFill>
                  <a:latin typeface="Avenir Next" charset="0"/>
                  <a:ea typeface="Avenir Next" charset="0"/>
                  <a:cs typeface="Avenir Next" charset="0"/>
                </a:rPr>
                <a:t>APIs</a:t>
              </a:r>
              <a:endParaRPr lang="en-US" sz="1000" dirty="0">
                <a:solidFill>
                  <a:srgbClr val="666F7B"/>
                </a:solidFill>
                <a:latin typeface="Avenir Next" charset="0"/>
                <a:ea typeface="Avenir Next" charset="0"/>
                <a:cs typeface="Avenir Next" charset="0"/>
              </a:endParaRPr>
            </a:p>
          </p:txBody>
        </p:sp>
        <p:pic>
          <p:nvPicPr>
            <p:cNvPr id="21" name="Picture 20"/>
            <p:cNvPicPr>
              <a:picLocks noChangeAspect="1"/>
            </p:cNvPicPr>
            <p:nvPr/>
          </p:nvPicPr>
          <p:blipFill>
            <a:blip r:embed="rId4"/>
            <a:stretch>
              <a:fillRect/>
            </a:stretch>
          </p:blipFill>
          <p:spPr>
            <a:xfrm>
              <a:off x="3700815" y="3937119"/>
              <a:ext cx="402336" cy="402336"/>
            </a:xfrm>
            <a:prstGeom prst="rect">
              <a:avLst/>
            </a:prstGeom>
          </p:spPr>
        </p:pic>
      </p:grpSp>
      <p:grpSp>
        <p:nvGrpSpPr>
          <p:cNvPr id="23" name="Group 22"/>
          <p:cNvGrpSpPr/>
          <p:nvPr/>
        </p:nvGrpSpPr>
        <p:grpSpPr>
          <a:xfrm>
            <a:off x="5079591" y="3560863"/>
            <a:ext cx="2020052" cy="1510414"/>
            <a:chOff x="5079591" y="3937119"/>
            <a:chExt cx="2020052" cy="1510414"/>
          </a:xfrm>
        </p:grpSpPr>
        <p:sp>
          <p:nvSpPr>
            <p:cNvPr id="24" name="Rounded Rectangle 23"/>
            <p:cNvSpPr/>
            <p:nvPr/>
          </p:nvSpPr>
          <p:spPr>
            <a:xfrm>
              <a:off x="5079591" y="4139707"/>
              <a:ext cx="2020052" cy="1307826"/>
            </a:xfrm>
            <a:prstGeom prst="roundRect">
              <a:avLst>
                <a:gd name="adj" fmla="val 5831"/>
              </a:avLst>
            </a:prstGeom>
            <a:solidFill>
              <a:schemeClr val="bg1"/>
            </a:solidFill>
            <a:ln>
              <a:solidFill>
                <a:srgbClr val="89E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rgbClr val="3F4B5A"/>
                </a:solidFill>
                <a:latin typeface="Avenir Next" charset="0"/>
                <a:ea typeface="Avenir Next" charset="0"/>
                <a:cs typeface="Avenir Next" charset="0"/>
              </a:endParaRPr>
            </a:p>
            <a:p>
              <a:pPr algn="ctr"/>
              <a:r>
                <a:rPr lang="en-US" sz="1400" dirty="0" smtClean="0">
                  <a:solidFill>
                    <a:srgbClr val="3F4B5A"/>
                  </a:solidFill>
                  <a:latin typeface="Avenir Next" charset="0"/>
                  <a:ea typeface="Avenir Next" charset="0"/>
                  <a:cs typeface="Avenir Next" charset="0"/>
                </a:rPr>
                <a:t>Recommendation </a:t>
              </a:r>
              <a:r>
                <a:rPr lang="en-US" sz="1400" dirty="0">
                  <a:solidFill>
                    <a:srgbClr val="3F4B5A"/>
                  </a:solidFill>
                  <a:latin typeface="Avenir Next" charset="0"/>
                  <a:ea typeface="Avenir Next" charset="0"/>
                  <a:cs typeface="Avenir Next" charset="0"/>
                </a:rPr>
                <a:t>engines</a:t>
              </a:r>
              <a:endParaRPr lang="en-US" sz="1400" dirty="0" smtClean="0">
                <a:solidFill>
                  <a:srgbClr val="3F4B5A"/>
                </a:solidFill>
                <a:latin typeface="Avenir Next" charset="0"/>
                <a:ea typeface="Avenir Next" charset="0"/>
                <a:cs typeface="Avenir Next" charset="0"/>
              </a:endParaRPr>
            </a:p>
            <a:p>
              <a:pPr algn="ctr"/>
              <a:endParaRPr lang="en-US" sz="1200" dirty="0">
                <a:solidFill>
                  <a:srgbClr val="3F4B5A"/>
                </a:solidFill>
                <a:latin typeface="Avenir Next" charset="0"/>
                <a:ea typeface="Avenir Next" charset="0"/>
                <a:cs typeface="Avenir Next" charset="0"/>
              </a:endParaRPr>
            </a:p>
            <a:p>
              <a:pPr algn="ctr"/>
              <a:r>
                <a:rPr lang="en-US" sz="1000" dirty="0">
                  <a:solidFill>
                    <a:srgbClr val="666F7B"/>
                  </a:solidFill>
                  <a:latin typeface="Avenir Next" charset="0"/>
                  <a:ea typeface="Avenir Next" charset="0"/>
                  <a:cs typeface="Avenir Next" charset="0"/>
                </a:rPr>
                <a:t>APIs</a:t>
              </a:r>
            </a:p>
          </p:txBody>
        </p:sp>
        <p:pic>
          <p:nvPicPr>
            <p:cNvPr id="25" name="Picture 24"/>
            <p:cNvPicPr>
              <a:picLocks noChangeAspect="1"/>
            </p:cNvPicPr>
            <p:nvPr/>
          </p:nvPicPr>
          <p:blipFill>
            <a:blip r:embed="rId4"/>
            <a:stretch>
              <a:fillRect/>
            </a:stretch>
          </p:blipFill>
          <p:spPr>
            <a:xfrm>
              <a:off x="5895343" y="3937119"/>
              <a:ext cx="402336" cy="402336"/>
            </a:xfrm>
            <a:prstGeom prst="rect">
              <a:avLst/>
            </a:prstGeom>
          </p:spPr>
        </p:pic>
      </p:grpSp>
      <p:grpSp>
        <p:nvGrpSpPr>
          <p:cNvPr id="26" name="Group 25"/>
          <p:cNvGrpSpPr/>
          <p:nvPr/>
        </p:nvGrpSpPr>
        <p:grpSpPr>
          <a:xfrm>
            <a:off x="5079591" y="1491235"/>
            <a:ext cx="2020052" cy="1506091"/>
            <a:chOff x="5079591" y="1867491"/>
            <a:chExt cx="2020052" cy="1506091"/>
          </a:xfrm>
        </p:grpSpPr>
        <p:sp>
          <p:nvSpPr>
            <p:cNvPr id="27" name="Rounded Rectangle 26"/>
            <p:cNvSpPr/>
            <p:nvPr/>
          </p:nvSpPr>
          <p:spPr>
            <a:xfrm>
              <a:off x="5079591" y="2065756"/>
              <a:ext cx="2020052" cy="1307826"/>
            </a:xfrm>
            <a:prstGeom prst="roundRect">
              <a:avLst>
                <a:gd name="adj" fmla="val 5831"/>
              </a:avLst>
            </a:prstGeom>
            <a:solidFill>
              <a:schemeClr val="bg1"/>
            </a:solidFill>
            <a:ln>
              <a:solidFill>
                <a:srgbClr val="8564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rgbClr val="3F4B5A"/>
                </a:solidFill>
                <a:latin typeface="Avenir Next" charset="0"/>
                <a:ea typeface="Avenir Next" charset="0"/>
                <a:cs typeface="Avenir Next" charset="0"/>
              </a:endParaRPr>
            </a:p>
            <a:p>
              <a:pPr algn="ctr"/>
              <a:r>
                <a:rPr lang="en-US" sz="1400" dirty="0" smtClean="0">
                  <a:solidFill>
                    <a:srgbClr val="3F4B5A"/>
                  </a:solidFill>
                  <a:latin typeface="Avenir Next" charset="0"/>
                  <a:ea typeface="Avenir Next" charset="0"/>
                  <a:cs typeface="Avenir Next" charset="0"/>
                </a:rPr>
                <a:t>Lifetime Value</a:t>
              </a:r>
            </a:p>
            <a:p>
              <a:pPr algn="ctr"/>
              <a:endParaRPr lang="en-US" sz="1400" dirty="0" smtClean="0">
                <a:solidFill>
                  <a:srgbClr val="3F4B5A"/>
                </a:solidFill>
                <a:latin typeface="Avenir Next" charset="0"/>
                <a:ea typeface="Avenir Next" charset="0"/>
                <a:cs typeface="Avenir Next" charset="0"/>
              </a:endParaRPr>
            </a:p>
            <a:p>
              <a:pPr algn="ctr"/>
              <a:endParaRPr lang="en-US" sz="1200" dirty="0">
                <a:solidFill>
                  <a:srgbClr val="3F4B5A"/>
                </a:solidFill>
                <a:latin typeface="Avenir Next" charset="0"/>
                <a:ea typeface="Avenir Next" charset="0"/>
                <a:cs typeface="Avenir Next" charset="0"/>
              </a:endParaRPr>
            </a:p>
            <a:p>
              <a:pPr algn="ctr"/>
              <a:r>
                <a:rPr lang="en-US" sz="1000" dirty="0" smtClean="0">
                  <a:solidFill>
                    <a:srgbClr val="666F7B"/>
                  </a:solidFill>
                  <a:latin typeface="Avenir Next" charset="0"/>
                  <a:ea typeface="Avenir Next" charset="0"/>
                  <a:cs typeface="Avenir Next" charset="0"/>
                </a:rPr>
                <a:t>Apps</a:t>
              </a:r>
              <a:endParaRPr lang="en-US" sz="1000" dirty="0">
                <a:solidFill>
                  <a:srgbClr val="666F7B"/>
                </a:solidFill>
                <a:latin typeface="Avenir Next" charset="0"/>
                <a:ea typeface="Avenir Next" charset="0"/>
                <a:cs typeface="Avenir Next" charset="0"/>
              </a:endParaRPr>
            </a:p>
          </p:txBody>
        </p:sp>
        <p:pic>
          <p:nvPicPr>
            <p:cNvPr id="28" name="Picture 27"/>
            <p:cNvPicPr>
              <a:picLocks noChangeAspect="1"/>
            </p:cNvPicPr>
            <p:nvPr/>
          </p:nvPicPr>
          <p:blipFill>
            <a:blip r:embed="rId5"/>
            <a:stretch>
              <a:fillRect/>
            </a:stretch>
          </p:blipFill>
          <p:spPr>
            <a:xfrm>
              <a:off x="5894832" y="1867491"/>
              <a:ext cx="402336" cy="402336"/>
            </a:xfrm>
            <a:prstGeom prst="rect">
              <a:avLst/>
            </a:prstGeom>
          </p:spPr>
        </p:pic>
      </p:grpSp>
      <p:grpSp>
        <p:nvGrpSpPr>
          <p:cNvPr id="29" name="Group 28"/>
          <p:cNvGrpSpPr/>
          <p:nvPr/>
        </p:nvGrpSpPr>
        <p:grpSpPr>
          <a:xfrm>
            <a:off x="9457625" y="1442683"/>
            <a:ext cx="2020052" cy="1554643"/>
            <a:chOff x="9457625" y="1818939"/>
            <a:chExt cx="2020052" cy="1554643"/>
          </a:xfrm>
        </p:grpSpPr>
        <p:sp>
          <p:nvSpPr>
            <p:cNvPr id="30" name="Rounded Rectangle 29"/>
            <p:cNvSpPr/>
            <p:nvPr/>
          </p:nvSpPr>
          <p:spPr>
            <a:xfrm>
              <a:off x="9457625" y="2065756"/>
              <a:ext cx="2020052" cy="1307826"/>
            </a:xfrm>
            <a:prstGeom prst="roundRect">
              <a:avLst>
                <a:gd name="adj" fmla="val 5831"/>
              </a:avLst>
            </a:prstGeom>
            <a:solidFill>
              <a:schemeClr val="bg1"/>
            </a:solidFill>
            <a:ln>
              <a:solidFill>
                <a:srgbClr val="8564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rgbClr val="3F4B5A"/>
                </a:solidFill>
                <a:latin typeface="Avenir Next" charset="0"/>
                <a:ea typeface="Avenir Next" charset="0"/>
                <a:cs typeface="Avenir Next" charset="0"/>
              </a:endParaRPr>
            </a:p>
            <a:p>
              <a:pPr algn="ctr"/>
              <a:r>
                <a:rPr lang="en-US" sz="1400" dirty="0" smtClean="0">
                  <a:solidFill>
                    <a:srgbClr val="3F4B5A"/>
                  </a:solidFill>
                  <a:latin typeface="Avenir Next" charset="0"/>
                  <a:ea typeface="Avenir Next" charset="0"/>
                  <a:cs typeface="Avenir Next" charset="0"/>
                </a:rPr>
                <a:t>Computer </a:t>
              </a:r>
              <a:r>
                <a:rPr lang="en-US" sz="1400" dirty="0">
                  <a:solidFill>
                    <a:srgbClr val="3F4B5A"/>
                  </a:solidFill>
                  <a:latin typeface="Avenir Next" charset="0"/>
                  <a:ea typeface="Avenir Next" charset="0"/>
                  <a:cs typeface="Avenir Next" charset="0"/>
                </a:rPr>
                <a:t>vision and image </a:t>
              </a:r>
              <a:r>
                <a:rPr lang="en-US" sz="1400" dirty="0" smtClean="0">
                  <a:solidFill>
                    <a:srgbClr val="3F4B5A"/>
                  </a:solidFill>
                  <a:latin typeface="Avenir Next" charset="0"/>
                  <a:ea typeface="Avenir Next" charset="0"/>
                  <a:cs typeface="Avenir Next" charset="0"/>
                </a:rPr>
                <a:t>tagging</a:t>
              </a:r>
            </a:p>
            <a:p>
              <a:pPr algn="ctr"/>
              <a:endParaRPr lang="en-US" sz="1200" dirty="0">
                <a:solidFill>
                  <a:srgbClr val="3F4B5A"/>
                </a:solidFill>
                <a:latin typeface="Avenir Next" charset="0"/>
                <a:ea typeface="Avenir Next" charset="0"/>
                <a:cs typeface="Avenir Next" charset="0"/>
              </a:endParaRPr>
            </a:p>
            <a:p>
              <a:pPr algn="ctr"/>
              <a:r>
                <a:rPr lang="en-US" sz="1000" dirty="0" smtClean="0">
                  <a:solidFill>
                    <a:srgbClr val="666F7B"/>
                  </a:solidFill>
                  <a:latin typeface="Avenir Next" charset="0"/>
                  <a:ea typeface="Avenir Next" charset="0"/>
                  <a:cs typeface="Avenir Next" charset="0"/>
                </a:rPr>
                <a:t>Apps</a:t>
              </a:r>
              <a:endParaRPr lang="en-US" sz="1000" dirty="0">
                <a:solidFill>
                  <a:srgbClr val="666F7B"/>
                </a:solidFill>
                <a:latin typeface="Avenir Next" charset="0"/>
                <a:ea typeface="Avenir Next" charset="0"/>
                <a:cs typeface="Avenir Next" charset="0"/>
              </a:endParaRPr>
            </a:p>
          </p:txBody>
        </p:sp>
        <p:pic>
          <p:nvPicPr>
            <p:cNvPr id="31" name="Picture 30"/>
            <p:cNvPicPr>
              <a:picLocks noChangeAspect="1"/>
            </p:cNvPicPr>
            <p:nvPr/>
          </p:nvPicPr>
          <p:blipFill>
            <a:blip r:embed="rId5"/>
            <a:stretch>
              <a:fillRect/>
            </a:stretch>
          </p:blipFill>
          <p:spPr>
            <a:xfrm>
              <a:off x="10266483" y="1818939"/>
              <a:ext cx="402336" cy="402336"/>
            </a:xfrm>
            <a:prstGeom prst="rect">
              <a:avLst/>
            </a:prstGeom>
          </p:spPr>
        </p:pic>
      </p:grpSp>
      <p:grpSp>
        <p:nvGrpSpPr>
          <p:cNvPr id="32" name="Group 31"/>
          <p:cNvGrpSpPr/>
          <p:nvPr/>
        </p:nvGrpSpPr>
        <p:grpSpPr>
          <a:xfrm>
            <a:off x="701557" y="3560832"/>
            <a:ext cx="2020052" cy="1510445"/>
            <a:chOff x="701557" y="3937088"/>
            <a:chExt cx="2020052" cy="1510445"/>
          </a:xfrm>
        </p:grpSpPr>
        <p:sp>
          <p:nvSpPr>
            <p:cNvPr id="33" name="Rounded Rectangle 32"/>
            <p:cNvSpPr/>
            <p:nvPr/>
          </p:nvSpPr>
          <p:spPr>
            <a:xfrm>
              <a:off x="701557" y="4139707"/>
              <a:ext cx="2020052" cy="1307826"/>
            </a:xfrm>
            <a:prstGeom prst="roundRect">
              <a:avLst>
                <a:gd name="adj" fmla="val 5831"/>
              </a:avLst>
            </a:prstGeom>
            <a:solidFill>
              <a:schemeClr val="bg1"/>
            </a:solidFill>
            <a:ln>
              <a:solidFill>
                <a:srgbClr val="2B8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rgbClr val="3F4B5A"/>
                </a:solidFill>
                <a:latin typeface="Avenir Next" charset="0"/>
                <a:ea typeface="Avenir Next" charset="0"/>
                <a:cs typeface="Avenir Next" charset="0"/>
              </a:endParaRPr>
            </a:p>
            <a:p>
              <a:pPr algn="ctr"/>
              <a:r>
                <a:rPr lang="en-US" sz="1400" dirty="0" smtClean="0">
                  <a:solidFill>
                    <a:srgbClr val="3F4B5A"/>
                  </a:solidFill>
                  <a:latin typeface="Avenir Next" charset="0"/>
                  <a:ea typeface="Avenir Next" charset="0"/>
                  <a:cs typeface="Avenir Next" charset="0"/>
                </a:rPr>
                <a:t>Forecasting</a:t>
              </a:r>
            </a:p>
            <a:p>
              <a:pPr algn="ctr"/>
              <a:endParaRPr lang="en-US" sz="1400" dirty="0">
                <a:solidFill>
                  <a:srgbClr val="3F4B5A"/>
                </a:solidFill>
                <a:latin typeface="Avenir Next" charset="0"/>
                <a:ea typeface="Avenir Next" charset="0"/>
                <a:cs typeface="Avenir Next" charset="0"/>
              </a:endParaRPr>
            </a:p>
            <a:p>
              <a:pPr algn="ctr"/>
              <a:endParaRPr lang="en-US" sz="1200" dirty="0" smtClean="0">
                <a:solidFill>
                  <a:srgbClr val="3F4B5A"/>
                </a:solidFill>
                <a:latin typeface="Avenir Next" charset="0"/>
                <a:ea typeface="Avenir Next" charset="0"/>
                <a:cs typeface="Avenir Next" charset="0"/>
              </a:endParaRPr>
            </a:p>
            <a:p>
              <a:pPr algn="ctr"/>
              <a:r>
                <a:rPr lang="en-US" sz="1000" dirty="0">
                  <a:solidFill>
                    <a:srgbClr val="666F7B"/>
                  </a:solidFill>
                  <a:latin typeface="Avenir Next" charset="0"/>
                  <a:ea typeface="Avenir Next" charset="0"/>
                  <a:cs typeface="Avenir Next" charset="0"/>
                </a:rPr>
                <a:t>R</a:t>
              </a:r>
              <a:r>
                <a:rPr lang="en-US" sz="1000" dirty="0" smtClean="0">
                  <a:solidFill>
                    <a:srgbClr val="666F7B"/>
                  </a:solidFill>
                  <a:latin typeface="Avenir Next" charset="0"/>
                  <a:ea typeface="Avenir Next" charset="0"/>
                  <a:cs typeface="Avenir Next" charset="0"/>
                </a:rPr>
                <a:t>eports</a:t>
              </a:r>
              <a:endParaRPr lang="en-US" sz="1000" dirty="0">
                <a:solidFill>
                  <a:srgbClr val="666F7B"/>
                </a:solidFill>
                <a:latin typeface="Avenir Next" charset="0"/>
                <a:ea typeface="Avenir Next" charset="0"/>
                <a:cs typeface="Avenir Next" charset="0"/>
              </a:endParaRPr>
            </a:p>
          </p:txBody>
        </p:sp>
        <p:pic>
          <p:nvPicPr>
            <p:cNvPr id="34" name="Picture 33"/>
            <p:cNvPicPr>
              <a:picLocks noChangeAspect="1"/>
            </p:cNvPicPr>
            <p:nvPr/>
          </p:nvPicPr>
          <p:blipFill>
            <a:blip r:embed="rId6"/>
            <a:stretch>
              <a:fillRect/>
            </a:stretch>
          </p:blipFill>
          <p:spPr>
            <a:xfrm>
              <a:off x="1548545" y="3937088"/>
              <a:ext cx="332701" cy="402336"/>
            </a:xfrm>
            <a:prstGeom prst="rect">
              <a:avLst/>
            </a:prstGeom>
          </p:spPr>
        </p:pic>
      </p:grpSp>
      <p:grpSp>
        <p:nvGrpSpPr>
          <p:cNvPr id="35" name="Group 34"/>
          <p:cNvGrpSpPr/>
          <p:nvPr/>
        </p:nvGrpSpPr>
        <p:grpSpPr>
          <a:xfrm>
            <a:off x="7268608" y="1488332"/>
            <a:ext cx="2020052" cy="1508994"/>
            <a:chOff x="7268608" y="1864588"/>
            <a:chExt cx="2020052" cy="1508994"/>
          </a:xfrm>
        </p:grpSpPr>
        <p:sp>
          <p:nvSpPr>
            <p:cNvPr id="36" name="Rounded Rectangle 35"/>
            <p:cNvSpPr/>
            <p:nvPr/>
          </p:nvSpPr>
          <p:spPr>
            <a:xfrm>
              <a:off x="7268608" y="2065756"/>
              <a:ext cx="2020052" cy="1307826"/>
            </a:xfrm>
            <a:prstGeom prst="roundRect">
              <a:avLst>
                <a:gd name="adj" fmla="val 5831"/>
              </a:avLst>
            </a:prstGeom>
            <a:solidFill>
              <a:schemeClr val="bg1"/>
            </a:solidFill>
            <a:ln>
              <a:solidFill>
                <a:srgbClr val="2B8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rgbClr val="3F4B5A"/>
                </a:solidFill>
                <a:latin typeface="Avenir Next" charset="0"/>
                <a:ea typeface="Avenir Next" charset="0"/>
                <a:cs typeface="Avenir Next" charset="0"/>
              </a:endParaRPr>
            </a:p>
            <a:p>
              <a:pPr algn="ctr"/>
              <a:r>
                <a:rPr lang="en-US" sz="1400" dirty="0" smtClean="0">
                  <a:solidFill>
                    <a:srgbClr val="3F4B5A"/>
                  </a:solidFill>
                  <a:latin typeface="Avenir Next" charset="0"/>
                  <a:ea typeface="Avenir Next" charset="0"/>
                  <a:cs typeface="Avenir Next" charset="0"/>
                </a:rPr>
                <a:t>Text </a:t>
              </a:r>
              <a:r>
                <a:rPr lang="en-US" sz="1400" dirty="0">
                  <a:solidFill>
                    <a:srgbClr val="3F4B5A"/>
                  </a:solidFill>
                  <a:latin typeface="Avenir Next" charset="0"/>
                  <a:ea typeface="Avenir Next" charset="0"/>
                  <a:cs typeface="Avenir Next" charset="0"/>
                </a:rPr>
                <a:t>sentiment </a:t>
              </a:r>
              <a:r>
                <a:rPr lang="en-US" sz="1400" dirty="0" smtClean="0">
                  <a:solidFill>
                    <a:srgbClr val="3F4B5A"/>
                  </a:solidFill>
                  <a:latin typeface="Avenir Next" charset="0"/>
                  <a:ea typeface="Avenir Next" charset="0"/>
                  <a:cs typeface="Avenir Next" charset="0"/>
                </a:rPr>
                <a:t>analysis</a:t>
              </a:r>
            </a:p>
            <a:p>
              <a:pPr algn="ctr"/>
              <a:endParaRPr lang="en-US" sz="1200" dirty="0">
                <a:solidFill>
                  <a:srgbClr val="3F4B5A"/>
                </a:solidFill>
                <a:latin typeface="Avenir Next" charset="0"/>
                <a:ea typeface="Avenir Next" charset="0"/>
                <a:cs typeface="Avenir Next" charset="0"/>
              </a:endParaRPr>
            </a:p>
            <a:p>
              <a:pPr algn="ctr"/>
              <a:r>
                <a:rPr lang="en-US" sz="1000" dirty="0" smtClean="0">
                  <a:solidFill>
                    <a:srgbClr val="666F7B"/>
                  </a:solidFill>
                  <a:latin typeface="Avenir Next" charset="0"/>
                  <a:ea typeface="Avenir Next" charset="0"/>
                  <a:cs typeface="Avenir Next" charset="0"/>
                </a:rPr>
                <a:t>Reports</a:t>
              </a:r>
              <a:endParaRPr lang="en-US" sz="1000" dirty="0">
                <a:solidFill>
                  <a:srgbClr val="666F7B"/>
                </a:solidFill>
                <a:latin typeface="Avenir Next" charset="0"/>
                <a:ea typeface="Avenir Next" charset="0"/>
                <a:cs typeface="Avenir Next" charset="0"/>
              </a:endParaRPr>
            </a:p>
          </p:txBody>
        </p:sp>
        <p:pic>
          <p:nvPicPr>
            <p:cNvPr id="37" name="Picture 36"/>
            <p:cNvPicPr>
              <a:picLocks noChangeAspect="1"/>
            </p:cNvPicPr>
            <p:nvPr/>
          </p:nvPicPr>
          <p:blipFill>
            <a:blip r:embed="rId6"/>
            <a:stretch>
              <a:fillRect/>
            </a:stretch>
          </p:blipFill>
          <p:spPr>
            <a:xfrm>
              <a:off x="8115475" y="1864588"/>
              <a:ext cx="332701" cy="402336"/>
            </a:xfrm>
            <a:prstGeom prst="rect">
              <a:avLst/>
            </a:prstGeom>
          </p:spPr>
        </p:pic>
      </p:grpSp>
      <p:grpSp>
        <p:nvGrpSpPr>
          <p:cNvPr id="38" name="Group 37"/>
          <p:cNvGrpSpPr/>
          <p:nvPr/>
        </p:nvGrpSpPr>
        <p:grpSpPr>
          <a:xfrm>
            <a:off x="9457625" y="3560832"/>
            <a:ext cx="2020052" cy="1510445"/>
            <a:chOff x="9457625" y="3937088"/>
            <a:chExt cx="2020052" cy="1510445"/>
          </a:xfrm>
        </p:grpSpPr>
        <p:sp>
          <p:nvSpPr>
            <p:cNvPr id="39" name="Rounded Rectangle 38"/>
            <p:cNvSpPr/>
            <p:nvPr/>
          </p:nvSpPr>
          <p:spPr>
            <a:xfrm>
              <a:off x="9457625" y="4139707"/>
              <a:ext cx="2020052" cy="1307826"/>
            </a:xfrm>
            <a:prstGeom prst="roundRect">
              <a:avLst>
                <a:gd name="adj" fmla="val 5831"/>
              </a:avLst>
            </a:prstGeom>
            <a:solidFill>
              <a:schemeClr val="bg1"/>
            </a:solidFill>
            <a:ln>
              <a:solidFill>
                <a:srgbClr val="2B8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rgbClr val="3F4B5A"/>
                </a:solidFill>
                <a:latin typeface="Avenir Next" charset="0"/>
                <a:ea typeface="Avenir Next" charset="0"/>
                <a:cs typeface="Avenir Next" charset="0"/>
              </a:endParaRPr>
            </a:p>
            <a:p>
              <a:pPr algn="ctr"/>
              <a:r>
                <a:rPr lang="en-US" sz="1400" dirty="0" smtClean="0">
                  <a:solidFill>
                    <a:srgbClr val="3F4B5A"/>
                  </a:solidFill>
                  <a:latin typeface="Avenir Next" charset="0"/>
                  <a:ea typeface="Avenir Next" charset="0"/>
                  <a:cs typeface="Avenir Next" charset="0"/>
                </a:rPr>
                <a:t>Data </a:t>
              </a:r>
              <a:r>
                <a:rPr lang="en-US" sz="1400" dirty="0">
                  <a:solidFill>
                    <a:srgbClr val="3F4B5A"/>
                  </a:solidFill>
                  <a:latin typeface="Avenir Next" charset="0"/>
                  <a:ea typeface="Avenir Next" charset="0"/>
                  <a:cs typeface="Avenir Next" charset="0"/>
                </a:rPr>
                <a:t>discovery and </a:t>
              </a:r>
              <a:r>
                <a:rPr lang="en-US" sz="1400" dirty="0" smtClean="0">
                  <a:solidFill>
                    <a:srgbClr val="3F4B5A"/>
                  </a:solidFill>
                  <a:latin typeface="Avenir Next" charset="0"/>
                  <a:ea typeface="Avenir Next" charset="0"/>
                  <a:cs typeface="Avenir Next" charset="0"/>
                </a:rPr>
                <a:t>auditing</a:t>
              </a:r>
            </a:p>
            <a:p>
              <a:pPr algn="ctr"/>
              <a:endParaRPr lang="en-US" sz="1200" dirty="0">
                <a:solidFill>
                  <a:srgbClr val="3F4B5A"/>
                </a:solidFill>
                <a:latin typeface="Avenir Next" charset="0"/>
                <a:ea typeface="Avenir Next" charset="0"/>
                <a:cs typeface="Avenir Next" charset="0"/>
              </a:endParaRPr>
            </a:p>
            <a:p>
              <a:pPr algn="ctr"/>
              <a:r>
                <a:rPr lang="en-US" sz="1000" dirty="0" smtClean="0">
                  <a:solidFill>
                    <a:srgbClr val="666F7B"/>
                  </a:solidFill>
                  <a:latin typeface="Avenir Next" charset="0"/>
                  <a:ea typeface="Avenir Next" charset="0"/>
                  <a:cs typeface="Avenir Next" charset="0"/>
                </a:rPr>
                <a:t>Reports</a:t>
              </a:r>
              <a:endParaRPr lang="en-US" sz="1000" dirty="0">
                <a:solidFill>
                  <a:srgbClr val="666F7B"/>
                </a:solidFill>
                <a:latin typeface="Avenir Next" charset="0"/>
                <a:ea typeface="Avenir Next" charset="0"/>
                <a:cs typeface="Avenir Next" charset="0"/>
              </a:endParaRPr>
            </a:p>
          </p:txBody>
        </p:sp>
        <p:pic>
          <p:nvPicPr>
            <p:cNvPr id="40" name="Picture 39"/>
            <p:cNvPicPr>
              <a:picLocks noChangeAspect="1"/>
            </p:cNvPicPr>
            <p:nvPr/>
          </p:nvPicPr>
          <p:blipFill>
            <a:blip r:embed="rId6"/>
            <a:stretch>
              <a:fillRect/>
            </a:stretch>
          </p:blipFill>
          <p:spPr>
            <a:xfrm>
              <a:off x="10301300" y="3937088"/>
              <a:ext cx="332701" cy="402336"/>
            </a:xfrm>
            <a:prstGeom prst="rect">
              <a:avLst/>
            </a:prstGeom>
          </p:spPr>
        </p:pic>
      </p:grpSp>
    </p:spTree>
    <p:extLst>
      <p:ext uri="{BB962C8B-B14F-4D97-AF65-F5344CB8AC3E}">
        <p14:creationId xmlns:p14="http://schemas.microsoft.com/office/powerpoint/2010/main" val="16067692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venir Next Regular"/>
                <a:cs typeface="Avenir Next Regular"/>
              </a:rPr>
              <a:t>INDUSTRY LEADING DATA SCIENCE ORGANIZATIONS</a:t>
            </a:r>
            <a:endParaRPr lang="en-US" dirty="0">
              <a:latin typeface="Avenir Next Regular"/>
              <a:cs typeface="Avenir Next Regular"/>
            </a:endParaRPr>
          </a:p>
        </p:txBody>
      </p:sp>
      <p:pic>
        <p:nvPicPr>
          <p:cNvPr id="3" name="Shape 458"/>
          <p:cNvPicPr preferRelativeResize="0"/>
          <p:nvPr/>
        </p:nvPicPr>
        <p:blipFill>
          <a:blip r:embed="rId3">
            <a:alphaModFix/>
          </a:blip>
          <a:stretch>
            <a:fillRect/>
          </a:stretch>
        </p:blipFill>
        <p:spPr>
          <a:xfrm>
            <a:off x="5380675" y="1509371"/>
            <a:ext cx="1675000" cy="1275287"/>
          </a:xfrm>
          <a:prstGeom prst="rect">
            <a:avLst/>
          </a:prstGeom>
          <a:noFill/>
          <a:ln>
            <a:noFill/>
          </a:ln>
        </p:spPr>
      </p:pic>
      <p:pic>
        <p:nvPicPr>
          <p:cNvPr id="4" name="Shape 459"/>
          <p:cNvPicPr preferRelativeResize="0"/>
          <p:nvPr/>
        </p:nvPicPr>
        <p:blipFill>
          <a:blip r:embed="rId4">
            <a:alphaModFix/>
          </a:blip>
          <a:stretch>
            <a:fillRect/>
          </a:stretch>
        </p:blipFill>
        <p:spPr>
          <a:xfrm>
            <a:off x="9270701" y="1427844"/>
            <a:ext cx="1784443" cy="1514149"/>
          </a:xfrm>
          <a:prstGeom prst="rect">
            <a:avLst/>
          </a:prstGeom>
          <a:noFill/>
          <a:ln>
            <a:noFill/>
          </a:ln>
        </p:spPr>
      </p:pic>
      <p:pic>
        <p:nvPicPr>
          <p:cNvPr id="5" name="Shape 460"/>
          <p:cNvPicPr preferRelativeResize="0"/>
          <p:nvPr/>
        </p:nvPicPr>
        <p:blipFill>
          <a:blip r:embed="rId5">
            <a:alphaModFix/>
          </a:blip>
          <a:stretch>
            <a:fillRect/>
          </a:stretch>
        </p:blipFill>
        <p:spPr>
          <a:xfrm>
            <a:off x="9610603" y="3944947"/>
            <a:ext cx="1142575" cy="1341775"/>
          </a:xfrm>
          <a:prstGeom prst="rect">
            <a:avLst/>
          </a:prstGeom>
          <a:noFill/>
          <a:ln>
            <a:noFill/>
          </a:ln>
        </p:spPr>
      </p:pic>
      <p:pic>
        <p:nvPicPr>
          <p:cNvPr id="6" name="Shape 461"/>
          <p:cNvPicPr preferRelativeResize="0"/>
          <p:nvPr/>
        </p:nvPicPr>
        <p:blipFill>
          <a:blip r:embed="rId6">
            <a:alphaModFix/>
          </a:blip>
          <a:stretch>
            <a:fillRect/>
          </a:stretch>
        </p:blipFill>
        <p:spPr>
          <a:xfrm>
            <a:off x="5398201" y="3913471"/>
            <a:ext cx="1485475" cy="1499908"/>
          </a:xfrm>
          <a:prstGeom prst="rect">
            <a:avLst/>
          </a:prstGeom>
          <a:noFill/>
          <a:ln>
            <a:noFill/>
          </a:ln>
        </p:spPr>
      </p:pic>
      <p:pic>
        <p:nvPicPr>
          <p:cNvPr id="7" name="Shape 463"/>
          <p:cNvPicPr preferRelativeResize="0"/>
          <p:nvPr/>
        </p:nvPicPr>
        <p:blipFill>
          <a:blip r:embed="rId7">
            <a:alphaModFix/>
          </a:blip>
          <a:stretch>
            <a:fillRect/>
          </a:stretch>
        </p:blipFill>
        <p:spPr>
          <a:xfrm>
            <a:off x="1288549" y="3995546"/>
            <a:ext cx="1485475" cy="1214967"/>
          </a:xfrm>
          <a:prstGeom prst="rect">
            <a:avLst/>
          </a:prstGeom>
          <a:noFill/>
          <a:ln>
            <a:noFill/>
          </a:ln>
        </p:spPr>
      </p:pic>
      <p:sp>
        <p:nvSpPr>
          <p:cNvPr id="8" name="Shape 464"/>
          <p:cNvSpPr txBox="1"/>
          <p:nvPr/>
        </p:nvSpPr>
        <p:spPr>
          <a:xfrm>
            <a:off x="228602" y="2781544"/>
            <a:ext cx="3546300" cy="1015200"/>
          </a:xfrm>
          <a:prstGeom prst="rect">
            <a:avLst/>
          </a:prstGeom>
          <a:noFill/>
          <a:ln>
            <a:noFill/>
          </a:ln>
        </p:spPr>
        <p:txBody>
          <a:bodyPr lIns="91420" tIns="91420" rIns="91420" bIns="91420" anchor="t" anchorCtr="0">
            <a:noAutofit/>
          </a:bodyPr>
          <a:lstStyle/>
          <a:p>
            <a:pPr algn="ctr" defTabSz="1219170"/>
            <a:r>
              <a:rPr lang="en-US" kern="0" dirty="0">
                <a:solidFill>
                  <a:srgbClr val="4A4A4A"/>
                </a:solidFill>
                <a:latin typeface="Avenir"/>
                <a:ea typeface="Avenir"/>
                <a:cs typeface="Avenir"/>
                <a:sym typeface="Avenir"/>
              </a:rPr>
              <a:t>Define and prioritize              data science projects early on</a:t>
            </a:r>
          </a:p>
        </p:txBody>
      </p:sp>
      <p:sp>
        <p:nvSpPr>
          <p:cNvPr id="9" name="Shape 465"/>
          <p:cNvSpPr txBox="1"/>
          <p:nvPr/>
        </p:nvSpPr>
        <p:spPr>
          <a:xfrm>
            <a:off x="4337651" y="2781544"/>
            <a:ext cx="3779700" cy="1015200"/>
          </a:xfrm>
          <a:prstGeom prst="rect">
            <a:avLst/>
          </a:prstGeom>
          <a:noFill/>
          <a:ln>
            <a:noFill/>
          </a:ln>
        </p:spPr>
        <p:txBody>
          <a:bodyPr lIns="91420" tIns="91420" rIns="91420" bIns="91420" anchor="t" anchorCtr="0">
            <a:noAutofit/>
          </a:bodyPr>
          <a:lstStyle/>
          <a:p>
            <a:pPr algn="ctr" defTabSz="1219170"/>
            <a:r>
              <a:rPr lang="en-US" kern="0" dirty="0">
                <a:solidFill>
                  <a:srgbClr val="4A4A4A"/>
                </a:solidFill>
                <a:latin typeface="Avenir"/>
                <a:ea typeface="Avenir"/>
                <a:cs typeface="Avenir"/>
                <a:sym typeface="Avenir"/>
              </a:rPr>
              <a:t>Foster communication between data scientists and business users</a:t>
            </a:r>
          </a:p>
        </p:txBody>
      </p:sp>
      <p:sp>
        <p:nvSpPr>
          <p:cNvPr id="10" name="Shape 466"/>
          <p:cNvSpPr txBox="1"/>
          <p:nvPr/>
        </p:nvSpPr>
        <p:spPr>
          <a:xfrm>
            <a:off x="8871802" y="2857419"/>
            <a:ext cx="2604300" cy="1015200"/>
          </a:xfrm>
          <a:prstGeom prst="rect">
            <a:avLst/>
          </a:prstGeom>
          <a:noFill/>
          <a:ln>
            <a:noFill/>
          </a:ln>
        </p:spPr>
        <p:txBody>
          <a:bodyPr lIns="91420" tIns="91420" rIns="91420" bIns="91420" anchor="t" anchorCtr="0">
            <a:noAutofit/>
          </a:bodyPr>
          <a:lstStyle/>
          <a:p>
            <a:pPr algn="ctr" defTabSz="1219170"/>
            <a:r>
              <a:rPr lang="en-US" kern="0" dirty="0">
                <a:solidFill>
                  <a:srgbClr val="4A4A4A"/>
                </a:solidFill>
                <a:latin typeface="Avenir"/>
                <a:ea typeface="Avenir"/>
                <a:cs typeface="Avenir"/>
                <a:sym typeface="Avenir"/>
              </a:rPr>
              <a:t>Embed data scientists in the organization</a:t>
            </a:r>
          </a:p>
        </p:txBody>
      </p:sp>
      <p:sp>
        <p:nvSpPr>
          <p:cNvPr id="11" name="Shape 467"/>
          <p:cNvSpPr txBox="1"/>
          <p:nvPr/>
        </p:nvSpPr>
        <p:spPr>
          <a:xfrm>
            <a:off x="867749" y="5210519"/>
            <a:ext cx="2297400" cy="1015200"/>
          </a:xfrm>
          <a:prstGeom prst="rect">
            <a:avLst/>
          </a:prstGeom>
          <a:noFill/>
          <a:ln>
            <a:noFill/>
          </a:ln>
        </p:spPr>
        <p:txBody>
          <a:bodyPr lIns="91420" tIns="91420" rIns="91420" bIns="91420" anchor="t" anchorCtr="0">
            <a:noAutofit/>
          </a:bodyPr>
          <a:lstStyle/>
          <a:p>
            <a:pPr algn="ctr" defTabSz="1219170"/>
            <a:r>
              <a:rPr lang="en-US" kern="0" dirty="0">
                <a:solidFill>
                  <a:srgbClr val="4A4A4A"/>
                </a:solidFill>
                <a:latin typeface="Avenir"/>
                <a:ea typeface="Avenir"/>
                <a:cs typeface="Avenir"/>
                <a:sym typeface="Avenir"/>
              </a:rPr>
              <a:t>Use data scientists for data science</a:t>
            </a:r>
          </a:p>
        </p:txBody>
      </p:sp>
      <p:sp>
        <p:nvSpPr>
          <p:cNvPr id="12" name="Shape 468"/>
          <p:cNvSpPr txBox="1"/>
          <p:nvPr/>
        </p:nvSpPr>
        <p:spPr>
          <a:xfrm>
            <a:off x="4367849" y="5362919"/>
            <a:ext cx="3654000" cy="1015200"/>
          </a:xfrm>
          <a:prstGeom prst="rect">
            <a:avLst/>
          </a:prstGeom>
          <a:noFill/>
          <a:ln>
            <a:noFill/>
          </a:ln>
        </p:spPr>
        <p:txBody>
          <a:bodyPr lIns="91420" tIns="91420" rIns="91420" bIns="91420" anchor="t" anchorCtr="0">
            <a:noAutofit/>
          </a:bodyPr>
          <a:lstStyle/>
          <a:p>
            <a:pPr algn="ctr" defTabSz="1219170"/>
            <a:r>
              <a:rPr lang="en-US" kern="0" dirty="0">
                <a:solidFill>
                  <a:srgbClr val="4A4A4A"/>
                </a:solidFill>
                <a:latin typeface="Avenir"/>
                <a:ea typeface="Avenir"/>
                <a:cs typeface="Avenir"/>
                <a:sym typeface="Avenir"/>
              </a:rPr>
              <a:t>Borrow from engineering</a:t>
            </a:r>
          </a:p>
        </p:txBody>
      </p:sp>
      <p:sp>
        <p:nvSpPr>
          <p:cNvPr id="13" name="Shape 469"/>
          <p:cNvSpPr txBox="1"/>
          <p:nvPr/>
        </p:nvSpPr>
        <p:spPr>
          <a:xfrm>
            <a:off x="8632002" y="5210519"/>
            <a:ext cx="3102900" cy="1015200"/>
          </a:xfrm>
          <a:prstGeom prst="rect">
            <a:avLst/>
          </a:prstGeom>
          <a:noFill/>
          <a:ln>
            <a:noFill/>
          </a:ln>
        </p:spPr>
        <p:txBody>
          <a:bodyPr lIns="91420" tIns="91420" rIns="91420" bIns="91420" anchor="t" anchorCtr="0">
            <a:noAutofit/>
          </a:bodyPr>
          <a:lstStyle/>
          <a:p>
            <a:pPr algn="ctr" defTabSz="1219170"/>
            <a:r>
              <a:rPr lang="en-US" kern="0" dirty="0">
                <a:solidFill>
                  <a:srgbClr val="000000"/>
                </a:solidFill>
                <a:latin typeface="Avenir"/>
                <a:ea typeface="Avenir"/>
                <a:cs typeface="Avenir"/>
                <a:sym typeface="Avenir"/>
              </a:rPr>
              <a:t>Consider data science when doing data collection</a:t>
            </a:r>
          </a:p>
        </p:txBody>
      </p:sp>
      <p:pic>
        <p:nvPicPr>
          <p:cNvPr id="14" name="Shape 462"/>
          <p:cNvPicPr preferRelativeResize="0"/>
          <p:nvPr/>
        </p:nvPicPr>
        <p:blipFill>
          <a:blip r:embed="rId8">
            <a:alphaModFix/>
          </a:blip>
          <a:stretch>
            <a:fillRect/>
          </a:stretch>
        </p:blipFill>
        <p:spPr>
          <a:xfrm>
            <a:off x="1175225" y="1343270"/>
            <a:ext cx="1675000" cy="1514151"/>
          </a:xfrm>
          <a:prstGeom prst="rect">
            <a:avLst/>
          </a:prstGeom>
          <a:noFill/>
          <a:ln>
            <a:noFill/>
          </a:ln>
        </p:spPr>
      </p:pic>
    </p:spTree>
    <p:extLst>
      <p:ext uri="{BB962C8B-B14F-4D97-AF65-F5344CB8AC3E}">
        <p14:creationId xmlns:p14="http://schemas.microsoft.com/office/powerpoint/2010/main" val="19416334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venir Next Regular"/>
                <a:cs typeface="Avenir Next Regular"/>
              </a:rPr>
              <a:t>INSIGHTS LEADERS OUTPERFORM OTHER FIRMS</a:t>
            </a:r>
            <a:endParaRPr lang="en-US" dirty="0">
              <a:latin typeface="Avenir Next Regular"/>
              <a:cs typeface="Avenir Next Regular"/>
            </a:endParaRPr>
          </a:p>
        </p:txBody>
      </p:sp>
      <p:pic>
        <p:nvPicPr>
          <p:cNvPr id="3" name="Picture 2" descr="Screen Shot 2017-03-07 at 5.44.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6469" y="997719"/>
            <a:ext cx="5461090" cy="4827604"/>
          </a:xfrm>
          <a:prstGeom prst="rect">
            <a:avLst/>
          </a:prstGeom>
        </p:spPr>
      </p:pic>
      <p:pic>
        <p:nvPicPr>
          <p:cNvPr id="4" name="Picture 3"/>
          <p:cNvPicPr>
            <a:picLocks noChangeAspect="1"/>
          </p:cNvPicPr>
          <p:nvPr/>
        </p:nvPicPr>
        <p:blipFill>
          <a:blip r:embed="rId4"/>
          <a:stretch>
            <a:fillRect/>
          </a:stretch>
        </p:blipFill>
        <p:spPr>
          <a:xfrm>
            <a:off x="7690542" y="4752366"/>
            <a:ext cx="2620164" cy="1072957"/>
          </a:xfrm>
          <a:prstGeom prst="rect">
            <a:avLst/>
          </a:prstGeom>
        </p:spPr>
      </p:pic>
    </p:spTree>
    <p:extLst>
      <p:ext uri="{BB962C8B-B14F-4D97-AF65-F5344CB8AC3E}">
        <p14:creationId xmlns:p14="http://schemas.microsoft.com/office/powerpoint/2010/main" val="14225459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venir Next Regular"/>
                <a:cs typeface="Avenir Next Regular"/>
              </a:rPr>
              <a:t>KEY RECOMMENDATIONS</a:t>
            </a:r>
            <a:endParaRPr lang="en-US" dirty="0">
              <a:latin typeface="Avenir Next Regular"/>
              <a:cs typeface="Avenir Next Regular"/>
            </a:endParaRPr>
          </a:p>
        </p:txBody>
      </p:sp>
      <p:sp>
        <p:nvSpPr>
          <p:cNvPr id="6" name="Content Placeholder 2"/>
          <p:cNvSpPr>
            <a:spLocks noGrp="1"/>
          </p:cNvSpPr>
          <p:nvPr>
            <p:ph sz="quarter" idx="4294967295"/>
          </p:nvPr>
        </p:nvSpPr>
        <p:spPr>
          <a:xfrm>
            <a:off x="224588" y="1525588"/>
            <a:ext cx="6592888" cy="4206875"/>
          </a:xfrm>
          <a:prstGeom prst="rect">
            <a:avLst/>
          </a:prstGeom>
        </p:spPr>
        <p:txBody>
          <a:bodyPr>
            <a:normAutofit/>
          </a:bodyPr>
          <a:lstStyle/>
          <a:p>
            <a:pPr marL="457200" indent="-457200">
              <a:buFont typeface="+mj-lt"/>
              <a:buAutoNum type="arabicParenR"/>
            </a:pPr>
            <a:r>
              <a:rPr lang="en-US" dirty="0" smtClean="0"/>
              <a:t>Unify </a:t>
            </a:r>
            <a:r>
              <a:rPr lang="en-US" dirty="0"/>
              <a:t>data science technology into a single, unified platform</a:t>
            </a:r>
            <a:r>
              <a:rPr lang="en-US" dirty="0" smtClean="0"/>
              <a:t>.</a:t>
            </a:r>
            <a:br>
              <a:rPr lang="en-US" dirty="0" smtClean="0"/>
            </a:br>
            <a:endParaRPr lang="en-US" dirty="0"/>
          </a:p>
          <a:p>
            <a:pPr marL="457200" indent="-457200">
              <a:buFont typeface="+mj-lt"/>
              <a:buAutoNum type="arabicParenR"/>
            </a:pPr>
            <a:r>
              <a:rPr lang="en-US" dirty="0" smtClean="0"/>
              <a:t>Make </a:t>
            </a:r>
            <a:r>
              <a:rPr lang="en-US" dirty="0"/>
              <a:t>data science transparent and part of the business decision making</a:t>
            </a:r>
            <a:r>
              <a:rPr lang="en-US" dirty="0" smtClean="0"/>
              <a:t>.</a:t>
            </a:r>
            <a:br>
              <a:rPr lang="en-US" dirty="0" smtClean="0"/>
            </a:br>
            <a:endParaRPr lang="en-US" dirty="0"/>
          </a:p>
          <a:p>
            <a:pPr marL="457200" indent="-457200">
              <a:buFont typeface="+mj-lt"/>
              <a:buAutoNum type="arabicParenR"/>
            </a:pPr>
            <a:r>
              <a:rPr lang="en-US" dirty="0" smtClean="0"/>
              <a:t>Improve </a:t>
            </a:r>
            <a:r>
              <a:rPr lang="en-US" dirty="0"/>
              <a:t>collaboration and knowledge management to mitigate </a:t>
            </a:r>
            <a:r>
              <a:rPr lang="en-US" dirty="0" smtClean="0"/>
              <a:t>turnover and increase efficiencies. </a:t>
            </a:r>
            <a:br>
              <a:rPr lang="en-US" dirty="0" smtClean="0"/>
            </a:br>
            <a:endParaRPr lang="en-US" dirty="0" smtClean="0"/>
          </a:p>
          <a:p>
            <a:pPr marL="457200" indent="-457200">
              <a:buFont typeface="+mj-lt"/>
              <a:buAutoNum type="arabicParenR"/>
            </a:pPr>
            <a:r>
              <a:rPr lang="en-US" dirty="0" smtClean="0"/>
              <a:t>Treat </a:t>
            </a:r>
            <a:r>
              <a:rPr lang="en-US" dirty="0"/>
              <a:t>data science platforms as a strategic, transformative investment.</a:t>
            </a:r>
          </a:p>
          <a:p>
            <a:pPr marL="0" indent="0">
              <a:buNone/>
            </a:pPr>
            <a:endParaRPr lang="en-US" dirty="0" smtClean="0"/>
          </a:p>
          <a:p>
            <a:pPr marL="457200" indent="-457200">
              <a:buFont typeface="+mj-lt"/>
              <a:buAutoNum type="arabicParenR"/>
            </a:pPr>
            <a:endParaRPr lang="en-US" dirty="0"/>
          </a:p>
          <a:p>
            <a:pPr marL="457200" indent="-457200">
              <a:buFont typeface="+mj-lt"/>
              <a:buAutoNum type="arabicParenR"/>
            </a:pPr>
            <a:endParaRPr lang="en-US" dirty="0"/>
          </a:p>
        </p:txBody>
      </p:sp>
      <p:pic>
        <p:nvPicPr>
          <p:cNvPr id="5" name="Picture 4"/>
          <p:cNvPicPr>
            <a:picLocks noChangeAspect="1"/>
          </p:cNvPicPr>
          <p:nvPr/>
        </p:nvPicPr>
        <p:blipFill>
          <a:blip r:embed="rId3"/>
          <a:stretch>
            <a:fillRect/>
          </a:stretch>
        </p:blipFill>
        <p:spPr>
          <a:xfrm>
            <a:off x="7908810" y="1224567"/>
            <a:ext cx="3923765" cy="3364322"/>
          </a:xfrm>
          <a:prstGeom prst="rect">
            <a:avLst/>
          </a:prstGeom>
        </p:spPr>
      </p:pic>
      <p:sp>
        <p:nvSpPr>
          <p:cNvPr id="7" name="Rectangle 6"/>
          <p:cNvSpPr/>
          <p:nvPr/>
        </p:nvSpPr>
        <p:spPr>
          <a:xfrm>
            <a:off x="8305020" y="3984567"/>
            <a:ext cx="3145413" cy="923330"/>
          </a:xfrm>
          <a:prstGeom prst="rect">
            <a:avLst/>
          </a:prstGeom>
        </p:spPr>
        <p:txBody>
          <a:bodyPr wrap="none">
            <a:spAutoFit/>
          </a:bodyPr>
          <a:lstStyle/>
          <a:p>
            <a:pPr algn="ctr"/>
            <a:r>
              <a:rPr lang="en-US" dirty="0" smtClean="0"/>
              <a:t>William </a:t>
            </a:r>
            <a:r>
              <a:rPr lang="en-US" dirty="0" err="1" smtClean="0"/>
              <a:t>Merchan</a:t>
            </a:r>
            <a:r>
              <a:rPr lang="en-US" dirty="0" smtClean="0"/>
              <a:t/>
            </a:r>
            <a:br>
              <a:rPr lang="en-US" dirty="0" smtClean="0"/>
            </a:br>
            <a:r>
              <a:rPr lang="en-US" dirty="0" smtClean="0"/>
              <a:t>CSO, DataScience.com</a:t>
            </a:r>
          </a:p>
          <a:p>
            <a:pPr algn="ctr"/>
            <a:r>
              <a:rPr lang="en-US" dirty="0" err="1" smtClean="0"/>
              <a:t>william@datascience.com</a:t>
            </a:r>
            <a:endParaRPr lang="en-US" dirty="0"/>
          </a:p>
        </p:txBody>
      </p:sp>
    </p:spTree>
    <p:extLst>
      <p:ext uri="{BB962C8B-B14F-4D97-AF65-F5344CB8AC3E}">
        <p14:creationId xmlns:p14="http://schemas.microsoft.com/office/powerpoint/2010/main" val="10266630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466400" y="0"/>
            <a:ext cx="4725600" cy="6858000"/>
          </a:xfrm>
          <a:prstGeom prst="rect">
            <a:avLst/>
          </a:prstGeom>
          <a:solidFill>
            <a:srgbClr val="33A1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7ECFE"/>
              </a:solidFill>
            </a:endParaRPr>
          </a:p>
        </p:txBody>
      </p:sp>
      <p:sp>
        <p:nvSpPr>
          <p:cNvPr id="3" name="Slide Number Placeholder 2"/>
          <p:cNvSpPr>
            <a:spLocks noGrp="1"/>
          </p:cNvSpPr>
          <p:nvPr>
            <p:ph type="sldNum" sz="quarter" idx="13"/>
          </p:nvPr>
        </p:nvSpPr>
        <p:spPr/>
        <p:txBody>
          <a:bodyPr/>
          <a:lstStyle/>
          <a:p>
            <a:fld id="{AA1D3DC5-6306-EC4F-B443-D53A6492FEBD}" type="slidenum">
              <a:rPr lang="en-US" smtClean="0"/>
              <a:pPr/>
              <a:t>24</a:t>
            </a:fld>
            <a:endParaRPr lang="en-US"/>
          </a:p>
        </p:txBody>
      </p:sp>
      <p:sp>
        <p:nvSpPr>
          <p:cNvPr id="2" name="Title 1"/>
          <p:cNvSpPr>
            <a:spLocks noGrp="1"/>
          </p:cNvSpPr>
          <p:nvPr>
            <p:ph type="title"/>
          </p:nvPr>
        </p:nvSpPr>
        <p:spPr>
          <a:xfrm>
            <a:off x="365759" y="380047"/>
            <a:ext cx="11460481" cy="418311"/>
          </a:xfrm>
        </p:spPr>
        <p:txBody>
          <a:bodyPr/>
          <a:lstStyle/>
          <a:p>
            <a:r>
              <a:rPr lang="en-US" cap="all" dirty="0" err="1">
                <a:latin typeface="Avenir Next Regular"/>
                <a:cs typeface="Avenir Next Regular"/>
              </a:rPr>
              <a:t>DataSCIENCE.COM</a:t>
            </a:r>
            <a:endParaRPr lang="en-US" dirty="0"/>
          </a:p>
        </p:txBody>
      </p:sp>
      <p:sp>
        <p:nvSpPr>
          <p:cNvPr id="4" name="Content Placeholder 3"/>
          <p:cNvSpPr>
            <a:spLocks noGrp="1"/>
          </p:cNvSpPr>
          <p:nvPr>
            <p:ph sz="quarter" idx="14"/>
          </p:nvPr>
        </p:nvSpPr>
        <p:spPr>
          <a:xfrm>
            <a:off x="365760" y="1378744"/>
            <a:ext cx="3827622" cy="3564731"/>
          </a:xfrm>
        </p:spPr>
        <p:txBody>
          <a:bodyPr>
            <a:noAutofit/>
          </a:bodyPr>
          <a:lstStyle/>
          <a:p>
            <a:pPr marL="0" indent="0">
              <a:buNone/>
            </a:pPr>
            <a:r>
              <a:rPr lang="en-US" sz="1800" dirty="0" smtClean="0">
                <a:solidFill>
                  <a:srgbClr val="3F4A5A"/>
                </a:solidFill>
                <a:latin typeface="Avenir Next Medium" charset="0"/>
                <a:ea typeface="Avenir Next Medium" charset="0"/>
                <a:cs typeface="Avenir Next Medium" charset="0"/>
              </a:rPr>
              <a:t>About</a:t>
            </a:r>
            <a:r>
              <a:rPr lang="en-US" sz="1800" dirty="0" smtClean="0"/>
              <a:t/>
            </a:r>
            <a:br>
              <a:rPr lang="en-US" sz="1800" dirty="0" smtClean="0"/>
            </a:br>
            <a:r>
              <a:rPr lang="en-US" sz="1800" b="1" dirty="0" smtClean="0">
                <a:solidFill>
                  <a:srgbClr val="33A1FC"/>
                </a:solidFill>
              </a:rPr>
              <a:t>______</a:t>
            </a:r>
            <a:endParaRPr lang="en-US" sz="1800" b="1" dirty="0" smtClean="0">
              <a:solidFill>
                <a:srgbClr val="33A1FC"/>
              </a:solidFill>
              <a:latin typeface="Avenir Next Medium" charset="0"/>
              <a:ea typeface="Avenir Next Medium" charset="0"/>
              <a:cs typeface="Avenir Next Medium" charset="0"/>
            </a:endParaRPr>
          </a:p>
          <a:p>
            <a:pPr marL="0" indent="0" algn="just">
              <a:buNone/>
            </a:pPr>
            <a:r>
              <a:rPr lang="en-US" dirty="0" smtClean="0"/>
              <a:t/>
            </a:r>
            <a:br>
              <a:rPr lang="en-US" dirty="0" smtClean="0"/>
            </a:br>
            <a:r>
              <a:rPr lang="en-US" sz="1400" dirty="0" err="1" smtClean="0"/>
              <a:t>DataScience.com</a:t>
            </a:r>
            <a:r>
              <a:rPr lang="en-US" sz="1400" dirty="0" smtClean="0"/>
              <a:t> </a:t>
            </a:r>
            <a:r>
              <a:rPr lang="en-US" sz="1400" dirty="0"/>
              <a:t>provides an enterprise data science platform that combines the tools, libraries, and languages data scientists love with the infrastructure and workflows their organizations need. </a:t>
            </a:r>
          </a:p>
          <a:p>
            <a:pPr marL="0" indent="0" algn="just">
              <a:buNone/>
            </a:pPr>
            <a:r>
              <a:rPr lang="en-US" sz="1400" dirty="0"/>
              <a:t/>
            </a:r>
            <a:br>
              <a:rPr lang="en-US" sz="1400" dirty="0"/>
            </a:br>
            <a:r>
              <a:rPr lang="en-US" sz="1400" dirty="0"/>
              <a:t>The </a:t>
            </a:r>
            <a:r>
              <a:rPr lang="en-US" sz="1400" dirty="0" err="1"/>
              <a:t>DataScience.com</a:t>
            </a:r>
            <a:r>
              <a:rPr lang="en-US" sz="1400" dirty="0"/>
              <a:t> Platform maximizes the way data scientists like to work, so they can solve the right problems, create better analyses, amplify their results, and put more work into production -- all from one place.</a:t>
            </a:r>
            <a:endParaRPr lang="en-US" sz="1400" dirty="0">
              <a:solidFill>
                <a:srgbClr val="3F4A5A"/>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001" y="1645153"/>
            <a:ext cx="7754998" cy="4518719"/>
          </a:xfrm>
          <a:prstGeom prst="rect">
            <a:avLst/>
          </a:prstGeom>
        </p:spPr>
      </p:pic>
    </p:spTree>
    <p:extLst>
      <p:ext uri="{BB962C8B-B14F-4D97-AF65-F5344CB8AC3E}">
        <p14:creationId xmlns:p14="http://schemas.microsoft.com/office/powerpoint/2010/main" val="5616439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0" y="5460043"/>
            <a:ext cx="9144000" cy="338554"/>
          </a:xfrm>
        </p:spPr>
        <p:txBody>
          <a:bodyPr/>
          <a:lstStyle/>
          <a:p>
            <a:r>
              <a:rPr lang="en-US" dirty="0" smtClean="0"/>
              <a:t>Thank you</a:t>
            </a:r>
            <a:endParaRPr lang="en-US" dirty="0"/>
          </a:p>
        </p:txBody>
      </p:sp>
      <p:sp>
        <p:nvSpPr>
          <p:cNvPr id="3" name="Title 2"/>
          <p:cNvSpPr>
            <a:spLocks noGrp="1"/>
          </p:cNvSpPr>
          <p:nvPr>
            <p:ph type="title"/>
          </p:nvPr>
        </p:nvSpPr>
        <p:spPr/>
        <p:txBody>
          <a:bodyPr/>
          <a:lstStyle/>
          <a:p>
            <a:r>
              <a:rPr lang="en-US" b="1" dirty="0">
                <a:latin typeface="Avenir Next Demi Bold" charset="0"/>
                <a:ea typeface="Avenir Next Demi Bold" charset="0"/>
                <a:cs typeface="Avenir Next Demi Bold" charset="0"/>
              </a:rPr>
              <a:t>William </a:t>
            </a:r>
            <a:r>
              <a:rPr lang="en-US" b="1" dirty="0" err="1">
                <a:latin typeface="Avenir Next Demi Bold" charset="0"/>
                <a:ea typeface="Avenir Next Demi Bold" charset="0"/>
                <a:cs typeface="Avenir Next Demi Bold" charset="0"/>
              </a:rPr>
              <a:t>Merchan</a:t>
            </a:r>
            <a:r>
              <a:rPr lang="en-US" b="1" dirty="0">
                <a:latin typeface="Avenir Next Demi Bold" charset="0"/>
                <a:ea typeface="Avenir Next Demi Bold" charset="0"/>
                <a:cs typeface="Avenir Next Demi Bold" charset="0"/>
              </a:rPr>
              <a:t>   </a:t>
            </a:r>
            <a:br>
              <a:rPr lang="en-US" b="1" dirty="0">
                <a:latin typeface="Avenir Next Demi Bold" charset="0"/>
                <a:ea typeface="Avenir Next Demi Bold" charset="0"/>
                <a:cs typeface="Avenir Next Demi Bold" charset="0"/>
              </a:rPr>
            </a:br>
            <a:r>
              <a:rPr lang="en-US" dirty="0" err="1"/>
              <a:t>william@datascience.com</a:t>
            </a:r>
            <a:r>
              <a:rPr lang="en-US" dirty="0"/>
              <a:t>  |  @</a:t>
            </a:r>
            <a:r>
              <a:rPr lang="en-US" dirty="0" err="1"/>
              <a:t>williammerchan</a:t>
            </a:r>
            <a:r>
              <a:rPr lang="en-US" b="1" dirty="0">
                <a:latin typeface="Avenir Next Demi Bold" charset="0"/>
                <a:ea typeface="Avenir Next Demi Bold" charset="0"/>
                <a:cs typeface="Avenir Next Demi Bold" charset="0"/>
              </a:rPr>
              <a:t> </a:t>
            </a:r>
            <a:endParaRPr lang="en-US" dirty="0"/>
          </a:p>
        </p:txBody>
      </p:sp>
      <p:pic>
        <p:nvPicPr>
          <p:cNvPr id="4" name="Picture 3"/>
          <p:cNvPicPr>
            <a:picLocks noChangeAspect="1"/>
          </p:cNvPicPr>
          <p:nvPr/>
        </p:nvPicPr>
        <p:blipFill>
          <a:blip r:embed="rId2"/>
          <a:stretch>
            <a:fillRect/>
          </a:stretch>
        </p:blipFill>
        <p:spPr>
          <a:xfrm>
            <a:off x="4613097" y="954014"/>
            <a:ext cx="2964322" cy="443942"/>
          </a:xfrm>
          <a:prstGeom prst="rect">
            <a:avLst/>
          </a:prstGeom>
        </p:spPr>
      </p:pic>
    </p:spTree>
    <p:extLst>
      <p:ext uri="{BB962C8B-B14F-4D97-AF65-F5344CB8AC3E}">
        <p14:creationId xmlns:p14="http://schemas.microsoft.com/office/powerpoint/2010/main" val="19943816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Light"/>
                <a:cs typeface="Avenir Light"/>
              </a:rPr>
              <a:t>DATASCIENCE.COM STORY</a:t>
            </a:r>
            <a:endParaRPr lang="en-US" dirty="0">
              <a:latin typeface="Avenir Light"/>
              <a:cs typeface="Avenir Light"/>
            </a:endParaRPr>
          </a:p>
        </p:txBody>
      </p:sp>
      <p:sp>
        <p:nvSpPr>
          <p:cNvPr id="3" name="TextBox 2"/>
          <p:cNvSpPr txBox="1"/>
          <p:nvPr/>
        </p:nvSpPr>
        <p:spPr>
          <a:xfrm>
            <a:off x="8341955" y="283228"/>
            <a:ext cx="914400" cy="914400"/>
          </a:xfrm>
          <a:prstGeom prst="rect">
            <a:avLst/>
          </a:prstGeom>
        </p:spPr>
        <p:txBody>
          <a:bodyPr wrap="none" lIns="91438" tIns="45719" rIns="91438" bIns="45719" rtlCol="0" anchor="ctr">
            <a:normAutofit/>
          </a:bodyPr>
          <a:lstStyle/>
          <a:p>
            <a:endParaRPr lang="en-US" sz="3200" dirty="0" smtClean="0"/>
          </a:p>
        </p:txBody>
      </p:sp>
      <p:sp>
        <p:nvSpPr>
          <p:cNvPr id="15" name="텍스트 개체 틀 2"/>
          <p:cNvSpPr txBox="1">
            <a:spLocks/>
          </p:cNvSpPr>
          <p:nvPr/>
        </p:nvSpPr>
        <p:spPr>
          <a:xfrm>
            <a:off x="590147" y="3625726"/>
            <a:ext cx="2717261" cy="1503989"/>
          </a:xfrm>
          <a:prstGeom prst="rect">
            <a:avLst/>
          </a:prstGeom>
        </p:spPr>
        <p:txBody>
          <a:bodyPr vert="horz" lIns="162556" tIns="81278" rIns="162556" bIns="81278"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defTabSz="1219139" hangingPunct="0"/>
            <a:r>
              <a:rPr lang="en-US" sz="1800" kern="0" dirty="0">
                <a:solidFill>
                  <a:srgbClr val="3F4A5A"/>
                </a:solidFill>
                <a:latin typeface="Avenir Next" charset="0"/>
                <a:ea typeface="Avenir Next" charset="0"/>
                <a:cs typeface="Avenir Next" charset="0"/>
                <a:sym typeface="Avenir"/>
              </a:rPr>
              <a:t>Founded as a data science solution provider, with the goal of building the best data science tools.</a:t>
            </a:r>
          </a:p>
        </p:txBody>
      </p:sp>
      <p:sp>
        <p:nvSpPr>
          <p:cNvPr id="16" name="텍스트 개체 틀 2"/>
          <p:cNvSpPr txBox="1">
            <a:spLocks/>
          </p:cNvSpPr>
          <p:nvPr/>
        </p:nvSpPr>
        <p:spPr>
          <a:xfrm>
            <a:off x="3417653" y="3625726"/>
            <a:ext cx="2775622" cy="1432650"/>
          </a:xfrm>
          <a:prstGeom prst="rect">
            <a:avLst/>
          </a:prstGeom>
        </p:spPr>
        <p:txBody>
          <a:bodyPr vert="horz" lIns="162556" tIns="81278" rIns="162556" bIns="81278"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defTabSz="1219139" hangingPunct="0"/>
            <a:r>
              <a:rPr lang="en-US" sz="1800" kern="0" dirty="0">
                <a:solidFill>
                  <a:srgbClr val="404B5A"/>
                </a:solidFill>
                <a:latin typeface="Avenir Next" charset="0"/>
                <a:ea typeface="Avenir Next" charset="0"/>
                <a:cs typeface="Avenir Next" charset="0"/>
                <a:sym typeface="Avenir"/>
              </a:rPr>
              <a:t>Scaled from 0</a:t>
            </a:r>
            <a:r>
              <a:rPr lang="en-US" sz="1800" kern="0" dirty="0" smtClean="0">
                <a:solidFill>
                  <a:srgbClr val="404B5A"/>
                </a:solidFill>
                <a:latin typeface="Avenir Next" charset="0"/>
                <a:ea typeface="Avenir Next" charset="0"/>
                <a:cs typeface="Avenir Next" charset="0"/>
                <a:sym typeface="Avenir"/>
              </a:rPr>
              <a:t>-50+ </a:t>
            </a:r>
            <a:r>
              <a:rPr lang="en-US" sz="1800" kern="0" dirty="0">
                <a:solidFill>
                  <a:srgbClr val="404B5A"/>
                </a:solidFill>
                <a:latin typeface="Avenir Next" charset="0"/>
                <a:ea typeface="Avenir Next" charset="0"/>
                <a:cs typeface="Avenir Next" charset="0"/>
                <a:sym typeface="Avenir"/>
              </a:rPr>
              <a:t>data scientists &lt;2yrs, solving big data problems across industries.</a:t>
            </a:r>
          </a:p>
        </p:txBody>
      </p:sp>
      <p:sp>
        <p:nvSpPr>
          <p:cNvPr id="32" name="텍스트 개체 틀 2"/>
          <p:cNvSpPr txBox="1">
            <a:spLocks/>
          </p:cNvSpPr>
          <p:nvPr/>
        </p:nvSpPr>
        <p:spPr>
          <a:xfrm>
            <a:off x="6447678" y="3625726"/>
            <a:ext cx="2578054" cy="1457942"/>
          </a:xfrm>
          <a:prstGeom prst="rect">
            <a:avLst/>
          </a:prstGeom>
        </p:spPr>
        <p:txBody>
          <a:bodyPr vert="horz" lIns="162556" tIns="81278" rIns="162556" bIns="81278"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defTabSz="1219139" hangingPunct="0"/>
            <a:r>
              <a:rPr lang="en-US" sz="1800" kern="0" dirty="0">
                <a:solidFill>
                  <a:srgbClr val="404B5A"/>
                </a:solidFill>
                <a:latin typeface="Avenir Next" charset="0"/>
                <a:ea typeface="Avenir Next" charset="0"/>
                <a:cs typeface="Avenir Next" charset="0"/>
                <a:sym typeface="Avenir"/>
              </a:rPr>
              <a:t>Built an internal platform for our team to build and deploy models and insights more effectively.</a:t>
            </a:r>
          </a:p>
        </p:txBody>
      </p:sp>
      <p:sp>
        <p:nvSpPr>
          <p:cNvPr id="33" name="텍스트 개체 틀 2"/>
          <p:cNvSpPr txBox="1">
            <a:spLocks/>
          </p:cNvSpPr>
          <p:nvPr/>
        </p:nvSpPr>
        <p:spPr>
          <a:xfrm>
            <a:off x="9267218" y="3625726"/>
            <a:ext cx="2444885" cy="1432649"/>
          </a:xfrm>
          <a:prstGeom prst="rect">
            <a:avLst/>
          </a:prstGeom>
        </p:spPr>
        <p:txBody>
          <a:bodyPr vert="horz" lIns="162556" tIns="81278" rIns="162556" bIns="81278"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defTabSz="1219139" hangingPunct="0"/>
            <a:r>
              <a:rPr lang="en-US" sz="1800" kern="0" dirty="0">
                <a:solidFill>
                  <a:srgbClr val="404B5A"/>
                </a:solidFill>
                <a:latin typeface="Avenir Next" charset="0"/>
                <a:ea typeface="Avenir Next" charset="0"/>
                <a:cs typeface="Avenir Next" charset="0"/>
                <a:sym typeface="Avenir"/>
              </a:rPr>
              <a:t>Improvement was </a:t>
            </a:r>
            <a:r>
              <a:rPr lang="en-US" sz="1800" kern="0" dirty="0" smtClean="0">
                <a:solidFill>
                  <a:srgbClr val="404B5A"/>
                </a:solidFill>
                <a:latin typeface="Avenir Next" charset="0"/>
                <a:ea typeface="Avenir Next" charset="0"/>
                <a:cs typeface="Avenir Next" charset="0"/>
                <a:sym typeface="Avenir"/>
              </a:rPr>
              <a:t>dramatic - </a:t>
            </a:r>
            <a:r>
              <a:rPr lang="en-US" sz="1800" kern="0" dirty="0">
                <a:solidFill>
                  <a:srgbClr val="404B5A"/>
                </a:solidFill>
                <a:latin typeface="Avenir Next" charset="0"/>
                <a:ea typeface="Avenir Next" charset="0"/>
                <a:cs typeface="Avenir Next" charset="0"/>
                <a:sym typeface="Avenir"/>
              </a:rPr>
              <a:t>brought </a:t>
            </a:r>
            <a:r>
              <a:rPr lang="en-US" sz="1800" kern="0" dirty="0" smtClean="0">
                <a:solidFill>
                  <a:srgbClr val="404B5A"/>
                </a:solidFill>
                <a:latin typeface="Avenir Next" charset="0"/>
                <a:ea typeface="Avenir Next" charset="0"/>
                <a:cs typeface="Avenir Next" charset="0"/>
                <a:sym typeface="Avenir"/>
              </a:rPr>
              <a:t>DataScience.com Platform </a:t>
            </a:r>
            <a:r>
              <a:rPr lang="en-US" sz="1800" kern="0" dirty="0">
                <a:solidFill>
                  <a:srgbClr val="404B5A"/>
                </a:solidFill>
                <a:latin typeface="Avenir Next" charset="0"/>
                <a:ea typeface="Avenir Next" charset="0"/>
                <a:cs typeface="Avenir Next" charset="0"/>
                <a:sym typeface="Avenir"/>
              </a:rPr>
              <a:t>to market</a:t>
            </a:r>
            <a:r>
              <a:rPr lang="en-US" sz="1800" kern="0" dirty="0">
                <a:solidFill>
                  <a:srgbClr val="FFFFFF">
                    <a:lumMod val="65000"/>
                  </a:srgbClr>
                </a:solidFill>
                <a:latin typeface="Avenir Next" charset="0"/>
                <a:ea typeface="Avenir Next" charset="0"/>
                <a:cs typeface="Avenir Next" charset="0"/>
                <a:sym typeface="Avenir"/>
              </a:rPr>
              <a:t>.</a:t>
            </a:r>
          </a:p>
        </p:txBody>
      </p:sp>
      <p:sp>
        <p:nvSpPr>
          <p:cNvPr id="14" name="Notched Right Arrow 13"/>
          <p:cNvSpPr/>
          <p:nvPr/>
        </p:nvSpPr>
        <p:spPr>
          <a:xfrm>
            <a:off x="568681" y="3352291"/>
            <a:ext cx="11050072" cy="153791"/>
          </a:xfrm>
          <a:prstGeom prst="notchedRightArrow">
            <a:avLst/>
          </a:prstGeom>
          <a:solidFill>
            <a:srgbClr val="D9DCDF"/>
          </a:solidFill>
          <a:ln w="12700" cap="flat" cmpd="sng" algn="ctr">
            <a:noFill/>
            <a:prstDash val="solid"/>
            <a:miter lim="800000"/>
          </a:ln>
          <a:effectLst/>
        </p:spPr>
        <p:txBody>
          <a:bodyPr lIns="121917" tIns="60958" rIns="121917" bIns="60958"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smtClean="0">
              <a:ln>
                <a:noFill/>
              </a:ln>
              <a:solidFill>
                <a:srgbClr val="FFFFFF"/>
              </a:solidFill>
              <a:effectLst/>
              <a:uLnTx/>
              <a:uFillTx/>
              <a:latin typeface="Roboto condensed"/>
              <a:ea typeface="+mn-ea"/>
              <a:cs typeface="Roboto condensed"/>
            </a:endParaRPr>
          </a:p>
        </p:txBody>
      </p:sp>
      <p:sp>
        <p:nvSpPr>
          <p:cNvPr id="10" name="Teardrop 9"/>
          <p:cNvSpPr/>
          <p:nvPr/>
        </p:nvSpPr>
        <p:spPr>
          <a:xfrm rot="2700000" flipV="1">
            <a:off x="1229251" y="1979866"/>
            <a:ext cx="992135" cy="992135"/>
          </a:xfrm>
          <a:prstGeom prst="teardrop">
            <a:avLst>
              <a:gd name="adj" fmla="val 103995"/>
            </a:avLst>
          </a:prstGeom>
          <a:solidFill>
            <a:srgbClr val="4FB9FF"/>
          </a:solidFill>
          <a:ln w="12700" cap="flat" cmpd="sng" algn="ctr">
            <a:noFill/>
            <a:prstDash val="solid"/>
            <a:miter lim="800000"/>
          </a:ln>
          <a:effectLst>
            <a:outerShdw blurRad="50800" dist="25400" dir="5400000" algn="t" rotWithShape="0">
              <a:srgbClr val="3F4A5A">
                <a:alpha val="25000"/>
              </a:srgbClr>
            </a:outerShdw>
          </a:effectLst>
        </p:spPr>
        <p:txBody>
          <a:bodyPr lIns="121917" tIns="60958" rIns="121917" bIns="60958"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smtClean="0">
              <a:ln>
                <a:noFill/>
              </a:ln>
              <a:solidFill>
                <a:srgbClr val="FFFFFF"/>
              </a:solidFill>
              <a:effectLst/>
              <a:uLnTx/>
              <a:uFillTx/>
              <a:latin typeface="Calibri"/>
              <a:ea typeface="+mn-ea"/>
              <a:cs typeface="Roboto condensed"/>
            </a:endParaRPr>
          </a:p>
        </p:txBody>
      </p:sp>
      <p:grpSp>
        <p:nvGrpSpPr>
          <p:cNvPr id="23" name="Group 239"/>
          <p:cNvGrpSpPr>
            <a:grpSpLocks noChangeAspect="1"/>
          </p:cNvGrpSpPr>
          <p:nvPr/>
        </p:nvGrpSpPr>
        <p:grpSpPr bwMode="auto">
          <a:xfrm>
            <a:off x="1478148" y="2167661"/>
            <a:ext cx="494341" cy="586405"/>
            <a:chOff x="5444" y="845"/>
            <a:chExt cx="741" cy="879"/>
          </a:xfrm>
          <a:solidFill>
            <a:srgbClr val="FFFFFF"/>
          </a:solidFill>
        </p:grpSpPr>
        <p:sp>
          <p:nvSpPr>
            <p:cNvPr id="24" name="Freeform 241"/>
            <p:cNvSpPr>
              <a:spLocks/>
            </p:cNvSpPr>
            <p:nvPr/>
          </p:nvSpPr>
          <p:spPr bwMode="auto">
            <a:xfrm>
              <a:off x="5708" y="1094"/>
              <a:ext cx="189" cy="229"/>
            </a:xfrm>
            <a:custGeom>
              <a:avLst/>
              <a:gdLst>
                <a:gd name="T0" fmla="*/ 366 w 756"/>
                <a:gd name="T1" fmla="*/ 2 h 916"/>
                <a:gd name="T2" fmla="*/ 445 w 756"/>
                <a:gd name="T3" fmla="*/ 23 h 916"/>
                <a:gd name="T4" fmla="*/ 515 w 756"/>
                <a:gd name="T5" fmla="*/ 62 h 916"/>
                <a:gd name="T6" fmla="*/ 575 w 756"/>
                <a:gd name="T7" fmla="*/ 117 h 916"/>
                <a:gd name="T8" fmla="*/ 616 w 756"/>
                <a:gd name="T9" fmla="*/ 181 h 916"/>
                <a:gd name="T10" fmla="*/ 647 w 756"/>
                <a:gd name="T11" fmla="*/ 259 h 916"/>
                <a:gd name="T12" fmla="*/ 675 w 756"/>
                <a:gd name="T13" fmla="*/ 355 h 916"/>
                <a:gd name="T14" fmla="*/ 700 w 756"/>
                <a:gd name="T15" fmla="*/ 460 h 916"/>
                <a:gd name="T16" fmla="*/ 721 w 756"/>
                <a:gd name="T17" fmla="*/ 565 h 916"/>
                <a:gd name="T18" fmla="*/ 738 w 756"/>
                <a:gd name="T19" fmla="*/ 664 h 916"/>
                <a:gd name="T20" fmla="*/ 751 w 756"/>
                <a:gd name="T21" fmla="*/ 748 h 916"/>
                <a:gd name="T22" fmla="*/ 388 w 756"/>
                <a:gd name="T23" fmla="*/ 145 h 916"/>
                <a:gd name="T24" fmla="*/ 367 w 756"/>
                <a:gd name="T25" fmla="*/ 125 h 916"/>
                <a:gd name="T26" fmla="*/ 342 w 756"/>
                <a:gd name="T27" fmla="*/ 121 h 916"/>
                <a:gd name="T28" fmla="*/ 314 w 756"/>
                <a:gd name="T29" fmla="*/ 138 h 916"/>
                <a:gd name="T30" fmla="*/ 301 w 756"/>
                <a:gd name="T31" fmla="*/ 165 h 916"/>
                <a:gd name="T32" fmla="*/ 302 w 756"/>
                <a:gd name="T33" fmla="*/ 194 h 916"/>
                <a:gd name="T34" fmla="*/ 319 w 756"/>
                <a:gd name="T35" fmla="*/ 251 h 916"/>
                <a:gd name="T36" fmla="*/ 334 w 756"/>
                <a:gd name="T37" fmla="*/ 324 h 916"/>
                <a:gd name="T38" fmla="*/ 338 w 756"/>
                <a:gd name="T39" fmla="*/ 398 h 916"/>
                <a:gd name="T40" fmla="*/ 337 w 756"/>
                <a:gd name="T41" fmla="*/ 404 h 916"/>
                <a:gd name="T42" fmla="*/ 337 w 756"/>
                <a:gd name="T43" fmla="*/ 406 h 916"/>
                <a:gd name="T44" fmla="*/ 326 w 756"/>
                <a:gd name="T45" fmla="*/ 404 h 916"/>
                <a:gd name="T46" fmla="*/ 307 w 756"/>
                <a:gd name="T47" fmla="*/ 398 h 916"/>
                <a:gd name="T48" fmla="*/ 278 w 756"/>
                <a:gd name="T49" fmla="*/ 381 h 916"/>
                <a:gd name="T50" fmla="*/ 236 w 756"/>
                <a:gd name="T51" fmla="*/ 352 h 916"/>
                <a:gd name="T52" fmla="*/ 220 w 756"/>
                <a:gd name="T53" fmla="*/ 342 h 916"/>
                <a:gd name="T54" fmla="*/ 194 w 756"/>
                <a:gd name="T55" fmla="*/ 341 h 916"/>
                <a:gd name="T56" fmla="*/ 173 w 756"/>
                <a:gd name="T57" fmla="*/ 355 h 916"/>
                <a:gd name="T58" fmla="*/ 163 w 756"/>
                <a:gd name="T59" fmla="*/ 373 h 916"/>
                <a:gd name="T60" fmla="*/ 160 w 756"/>
                <a:gd name="T61" fmla="*/ 387 h 916"/>
                <a:gd name="T62" fmla="*/ 160 w 756"/>
                <a:gd name="T63" fmla="*/ 408 h 916"/>
                <a:gd name="T64" fmla="*/ 171 w 756"/>
                <a:gd name="T65" fmla="*/ 434 h 916"/>
                <a:gd name="T66" fmla="*/ 391 w 756"/>
                <a:gd name="T67" fmla="*/ 680 h 916"/>
                <a:gd name="T68" fmla="*/ 609 w 756"/>
                <a:gd name="T69" fmla="*/ 908 h 916"/>
                <a:gd name="T70" fmla="*/ 563 w 756"/>
                <a:gd name="T71" fmla="*/ 895 h 916"/>
                <a:gd name="T72" fmla="*/ 482 w 756"/>
                <a:gd name="T73" fmla="*/ 847 h 916"/>
                <a:gd name="T74" fmla="*/ 396 w 756"/>
                <a:gd name="T75" fmla="*/ 793 h 916"/>
                <a:gd name="T76" fmla="*/ 309 w 756"/>
                <a:gd name="T77" fmla="*/ 735 h 916"/>
                <a:gd name="T78" fmla="*/ 226 w 756"/>
                <a:gd name="T79" fmla="*/ 676 h 916"/>
                <a:gd name="T80" fmla="*/ 152 w 756"/>
                <a:gd name="T81" fmla="*/ 618 h 916"/>
                <a:gd name="T82" fmla="*/ 93 w 756"/>
                <a:gd name="T83" fmla="*/ 564 h 916"/>
                <a:gd name="T84" fmla="*/ 53 w 756"/>
                <a:gd name="T85" fmla="*/ 515 h 916"/>
                <a:gd name="T86" fmla="*/ 15 w 756"/>
                <a:gd name="T87" fmla="*/ 437 h 916"/>
                <a:gd name="T88" fmla="*/ 0 w 756"/>
                <a:gd name="T89" fmla="*/ 351 h 916"/>
                <a:gd name="T90" fmla="*/ 7 w 756"/>
                <a:gd name="T91" fmla="*/ 264 h 916"/>
                <a:gd name="T92" fmla="*/ 35 w 756"/>
                <a:gd name="T93" fmla="*/ 182 h 916"/>
                <a:gd name="T94" fmla="*/ 83 w 756"/>
                <a:gd name="T95" fmla="*/ 111 h 916"/>
                <a:gd name="T96" fmla="*/ 148 w 756"/>
                <a:gd name="T97" fmla="*/ 53 h 916"/>
                <a:gd name="T98" fmla="*/ 215 w 756"/>
                <a:gd name="T99" fmla="*/ 19 h 916"/>
                <a:gd name="T100" fmla="*/ 288 w 756"/>
                <a:gd name="T101" fmla="*/ 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6" h="916">
                  <a:moveTo>
                    <a:pt x="326" y="0"/>
                  </a:moveTo>
                  <a:lnTo>
                    <a:pt x="366" y="2"/>
                  </a:lnTo>
                  <a:lnTo>
                    <a:pt x="407" y="10"/>
                  </a:lnTo>
                  <a:lnTo>
                    <a:pt x="445" y="23"/>
                  </a:lnTo>
                  <a:lnTo>
                    <a:pt x="481" y="40"/>
                  </a:lnTo>
                  <a:lnTo>
                    <a:pt x="515" y="62"/>
                  </a:lnTo>
                  <a:lnTo>
                    <a:pt x="547" y="88"/>
                  </a:lnTo>
                  <a:lnTo>
                    <a:pt x="575" y="117"/>
                  </a:lnTo>
                  <a:lnTo>
                    <a:pt x="599" y="151"/>
                  </a:lnTo>
                  <a:lnTo>
                    <a:pt x="616" y="181"/>
                  </a:lnTo>
                  <a:lnTo>
                    <a:pt x="632" y="217"/>
                  </a:lnTo>
                  <a:lnTo>
                    <a:pt x="647" y="259"/>
                  </a:lnTo>
                  <a:lnTo>
                    <a:pt x="661" y="305"/>
                  </a:lnTo>
                  <a:lnTo>
                    <a:pt x="675" y="355"/>
                  </a:lnTo>
                  <a:lnTo>
                    <a:pt x="687" y="407"/>
                  </a:lnTo>
                  <a:lnTo>
                    <a:pt x="700" y="460"/>
                  </a:lnTo>
                  <a:lnTo>
                    <a:pt x="711" y="513"/>
                  </a:lnTo>
                  <a:lnTo>
                    <a:pt x="721" y="565"/>
                  </a:lnTo>
                  <a:lnTo>
                    <a:pt x="730" y="616"/>
                  </a:lnTo>
                  <a:lnTo>
                    <a:pt x="738" y="664"/>
                  </a:lnTo>
                  <a:lnTo>
                    <a:pt x="745" y="708"/>
                  </a:lnTo>
                  <a:lnTo>
                    <a:pt x="751" y="748"/>
                  </a:lnTo>
                  <a:lnTo>
                    <a:pt x="756" y="781"/>
                  </a:lnTo>
                  <a:lnTo>
                    <a:pt x="388" y="145"/>
                  </a:lnTo>
                  <a:lnTo>
                    <a:pt x="378" y="132"/>
                  </a:lnTo>
                  <a:lnTo>
                    <a:pt x="367" y="125"/>
                  </a:lnTo>
                  <a:lnTo>
                    <a:pt x="359" y="122"/>
                  </a:lnTo>
                  <a:lnTo>
                    <a:pt x="342" y="121"/>
                  </a:lnTo>
                  <a:lnTo>
                    <a:pt x="326" y="128"/>
                  </a:lnTo>
                  <a:lnTo>
                    <a:pt x="314" y="138"/>
                  </a:lnTo>
                  <a:lnTo>
                    <a:pt x="307" y="151"/>
                  </a:lnTo>
                  <a:lnTo>
                    <a:pt x="301" y="165"/>
                  </a:lnTo>
                  <a:lnTo>
                    <a:pt x="300" y="180"/>
                  </a:lnTo>
                  <a:lnTo>
                    <a:pt x="302" y="194"/>
                  </a:lnTo>
                  <a:lnTo>
                    <a:pt x="310" y="221"/>
                  </a:lnTo>
                  <a:lnTo>
                    <a:pt x="319" y="251"/>
                  </a:lnTo>
                  <a:lnTo>
                    <a:pt x="327" y="285"/>
                  </a:lnTo>
                  <a:lnTo>
                    <a:pt x="334" y="324"/>
                  </a:lnTo>
                  <a:lnTo>
                    <a:pt x="339" y="361"/>
                  </a:lnTo>
                  <a:lnTo>
                    <a:pt x="338" y="398"/>
                  </a:lnTo>
                  <a:lnTo>
                    <a:pt x="338" y="401"/>
                  </a:lnTo>
                  <a:lnTo>
                    <a:pt x="337" y="404"/>
                  </a:lnTo>
                  <a:lnTo>
                    <a:pt x="337" y="406"/>
                  </a:lnTo>
                  <a:lnTo>
                    <a:pt x="337" y="406"/>
                  </a:lnTo>
                  <a:lnTo>
                    <a:pt x="332" y="406"/>
                  </a:lnTo>
                  <a:lnTo>
                    <a:pt x="326" y="404"/>
                  </a:lnTo>
                  <a:lnTo>
                    <a:pt x="318" y="402"/>
                  </a:lnTo>
                  <a:lnTo>
                    <a:pt x="307" y="398"/>
                  </a:lnTo>
                  <a:lnTo>
                    <a:pt x="294" y="391"/>
                  </a:lnTo>
                  <a:lnTo>
                    <a:pt x="278" y="381"/>
                  </a:lnTo>
                  <a:lnTo>
                    <a:pt x="258" y="368"/>
                  </a:lnTo>
                  <a:lnTo>
                    <a:pt x="236" y="352"/>
                  </a:lnTo>
                  <a:lnTo>
                    <a:pt x="231" y="348"/>
                  </a:lnTo>
                  <a:lnTo>
                    <a:pt x="220" y="342"/>
                  </a:lnTo>
                  <a:lnTo>
                    <a:pt x="206" y="340"/>
                  </a:lnTo>
                  <a:lnTo>
                    <a:pt x="194" y="341"/>
                  </a:lnTo>
                  <a:lnTo>
                    <a:pt x="183" y="347"/>
                  </a:lnTo>
                  <a:lnTo>
                    <a:pt x="173" y="355"/>
                  </a:lnTo>
                  <a:lnTo>
                    <a:pt x="168" y="364"/>
                  </a:lnTo>
                  <a:lnTo>
                    <a:pt x="163" y="373"/>
                  </a:lnTo>
                  <a:lnTo>
                    <a:pt x="161" y="381"/>
                  </a:lnTo>
                  <a:lnTo>
                    <a:pt x="160" y="387"/>
                  </a:lnTo>
                  <a:lnTo>
                    <a:pt x="159" y="395"/>
                  </a:lnTo>
                  <a:lnTo>
                    <a:pt x="160" y="408"/>
                  </a:lnTo>
                  <a:lnTo>
                    <a:pt x="163" y="421"/>
                  </a:lnTo>
                  <a:lnTo>
                    <a:pt x="171" y="434"/>
                  </a:lnTo>
                  <a:lnTo>
                    <a:pt x="280" y="559"/>
                  </a:lnTo>
                  <a:lnTo>
                    <a:pt x="391" y="680"/>
                  </a:lnTo>
                  <a:lnTo>
                    <a:pt x="501" y="796"/>
                  </a:lnTo>
                  <a:lnTo>
                    <a:pt x="609" y="908"/>
                  </a:lnTo>
                  <a:lnTo>
                    <a:pt x="599" y="916"/>
                  </a:lnTo>
                  <a:lnTo>
                    <a:pt x="563" y="895"/>
                  </a:lnTo>
                  <a:lnTo>
                    <a:pt x="524" y="872"/>
                  </a:lnTo>
                  <a:lnTo>
                    <a:pt x="482" y="847"/>
                  </a:lnTo>
                  <a:lnTo>
                    <a:pt x="439" y="820"/>
                  </a:lnTo>
                  <a:lnTo>
                    <a:pt x="396" y="793"/>
                  </a:lnTo>
                  <a:lnTo>
                    <a:pt x="352" y="765"/>
                  </a:lnTo>
                  <a:lnTo>
                    <a:pt x="309" y="735"/>
                  </a:lnTo>
                  <a:lnTo>
                    <a:pt x="266" y="706"/>
                  </a:lnTo>
                  <a:lnTo>
                    <a:pt x="226" y="676"/>
                  </a:lnTo>
                  <a:lnTo>
                    <a:pt x="188" y="647"/>
                  </a:lnTo>
                  <a:lnTo>
                    <a:pt x="152" y="618"/>
                  </a:lnTo>
                  <a:lnTo>
                    <a:pt x="120" y="591"/>
                  </a:lnTo>
                  <a:lnTo>
                    <a:pt x="93" y="564"/>
                  </a:lnTo>
                  <a:lnTo>
                    <a:pt x="70" y="539"/>
                  </a:lnTo>
                  <a:lnTo>
                    <a:pt x="53" y="515"/>
                  </a:lnTo>
                  <a:lnTo>
                    <a:pt x="32" y="477"/>
                  </a:lnTo>
                  <a:lnTo>
                    <a:pt x="15" y="437"/>
                  </a:lnTo>
                  <a:lnTo>
                    <a:pt x="6" y="395"/>
                  </a:lnTo>
                  <a:lnTo>
                    <a:pt x="0" y="351"/>
                  </a:lnTo>
                  <a:lnTo>
                    <a:pt x="1" y="308"/>
                  </a:lnTo>
                  <a:lnTo>
                    <a:pt x="7" y="264"/>
                  </a:lnTo>
                  <a:lnTo>
                    <a:pt x="19" y="221"/>
                  </a:lnTo>
                  <a:lnTo>
                    <a:pt x="35" y="182"/>
                  </a:lnTo>
                  <a:lnTo>
                    <a:pt x="57" y="145"/>
                  </a:lnTo>
                  <a:lnTo>
                    <a:pt x="83" y="111"/>
                  </a:lnTo>
                  <a:lnTo>
                    <a:pt x="114" y="80"/>
                  </a:lnTo>
                  <a:lnTo>
                    <a:pt x="148" y="53"/>
                  </a:lnTo>
                  <a:lnTo>
                    <a:pt x="181" y="34"/>
                  </a:lnTo>
                  <a:lnTo>
                    <a:pt x="215" y="19"/>
                  </a:lnTo>
                  <a:lnTo>
                    <a:pt x="252" y="8"/>
                  </a:lnTo>
                  <a:lnTo>
                    <a:pt x="288" y="2"/>
                  </a:lnTo>
                  <a:lnTo>
                    <a:pt x="32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4A4A4A"/>
                </a:solidFill>
                <a:effectLst/>
                <a:uLnTx/>
                <a:uFillTx/>
                <a:latin typeface="Calibri"/>
              </a:endParaRPr>
            </a:p>
          </p:txBody>
        </p:sp>
        <p:sp>
          <p:nvSpPr>
            <p:cNvPr id="25" name="Freeform 242"/>
            <p:cNvSpPr>
              <a:spLocks/>
            </p:cNvSpPr>
            <p:nvPr/>
          </p:nvSpPr>
          <p:spPr bwMode="auto">
            <a:xfrm>
              <a:off x="5800" y="1199"/>
              <a:ext cx="72" cy="97"/>
            </a:xfrm>
            <a:custGeom>
              <a:avLst/>
              <a:gdLst>
                <a:gd name="T0" fmla="*/ 61 w 286"/>
                <a:gd name="T1" fmla="*/ 0 h 388"/>
                <a:gd name="T2" fmla="*/ 286 w 286"/>
                <a:gd name="T3" fmla="*/ 388 h 388"/>
                <a:gd name="T4" fmla="*/ 192 w 286"/>
                <a:gd name="T5" fmla="*/ 290 h 388"/>
                <a:gd name="T6" fmla="*/ 96 w 286"/>
                <a:gd name="T7" fmla="*/ 189 h 388"/>
                <a:gd name="T8" fmla="*/ 0 w 286"/>
                <a:gd name="T9" fmla="*/ 84 h 388"/>
                <a:gd name="T10" fmla="*/ 12 w 286"/>
                <a:gd name="T11" fmla="*/ 77 h 388"/>
                <a:gd name="T12" fmla="*/ 24 w 286"/>
                <a:gd name="T13" fmla="*/ 68 h 388"/>
                <a:gd name="T14" fmla="*/ 35 w 286"/>
                <a:gd name="T15" fmla="*/ 57 h 388"/>
                <a:gd name="T16" fmla="*/ 45 w 286"/>
                <a:gd name="T17" fmla="*/ 42 h 388"/>
                <a:gd name="T18" fmla="*/ 54 w 286"/>
                <a:gd name="T19" fmla="*/ 23 h 388"/>
                <a:gd name="T20" fmla="*/ 61 w 286"/>
                <a:gd name="T21"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6" h="388">
                  <a:moveTo>
                    <a:pt x="61" y="0"/>
                  </a:moveTo>
                  <a:lnTo>
                    <a:pt x="286" y="388"/>
                  </a:lnTo>
                  <a:lnTo>
                    <a:pt x="192" y="290"/>
                  </a:lnTo>
                  <a:lnTo>
                    <a:pt x="96" y="189"/>
                  </a:lnTo>
                  <a:lnTo>
                    <a:pt x="0" y="84"/>
                  </a:lnTo>
                  <a:lnTo>
                    <a:pt x="12" y="77"/>
                  </a:lnTo>
                  <a:lnTo>
                    <a:pt x="24" y="68"/>
                  </a:lnTo>
                  <a:lnTo>
                    <a:pt x="35" y="57"/>
                  </a:lnTo>
                  <a:lnTo>
                    <a:pt x="45" y="42"/>
                  </a:lnTo>
                  <a:lnTo>
                    <a:pt x="54" y="23"/>
                  </a:lnTo>
                  <a:lnTo>
                    <a:pt x="6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4A4A4A"/>
                </a:solidFill>
                <a:effectLst/>
                <a:uLnTx/>
                <a:uFillTx/>
                <a:latin typeface="Calibri"/>
              </a:endParaRPr>
            </a:p>
          </p:txBody>
        </p:sp>
        <p:sp>
          <p:nvSpPr>
            <p:cNvPr id="26" name="Freeform 243"/>
            <p:cNvSpPr>
              <a:spLocks noEditPoints="1"/>
            </p:cNvSpPr>
            <p:nvPr/>
          </p:nvSpPr>
          <p:spPr bwMode="auto">
            <a:xfrm>
              <a:off x="5444" y="845"/>
              <a:ext cx="741" cy="879"/>
            </a:xfrm>
            <a:custGeom>
              <a:avLst/>
              <a:gdLst>
                <a:gd name="T0" fmla="*/ 1818 w 2963"/>
                <a:gd name="T1" fmla="*/ 2310 h 3515"/>
                <a:gd name="T2" fmla="*/ 1891 w 2963"/>
                <a:gd name="T3" fmla="*/ 2361 h 3515"/>
                <a:gd name="T4" fmla="*/ 2073 w 2963"/>
                <a:gd name="T5" fmla="*/ 2296 h 3515"/>
                <a:gd name="T6" fmla="*/ 2143 w 2963"/>
                <a:gd name="T7" fmla="*/ 2166 h 3515"/>
                <a:gd name="T8" fmla="*/ 2124 w 2963"/>
                <a:gd name="T9" fmla="*/ 2092 h 3515"/>
                <a:gd name="T10" fmla="*/ 857 w 2963"/>
                <a:gd name="T11" fmla="*/ 1236 h 3515"/>
                <a:gd name="T12" fmla="*/ 1188 w 2963"/>
                <a:gd name="T13" fmla="*/ 929 h 3515"/>
                <a:gd name="T14" fmla="*/ 986 w 2963"/>
                <a:gd name="T15" fmla="*/ 1143 h 3515"/>
                <a:gd name="T16" fmla="*/ 959 w 2963"/>
                <a:gd name="T17" fmla="*/ 1431 h 3515"/>
                <a:gd name="T18" fmla="*/ 1079 w 2963"/>
                <a:gd name="T19" fmla="*/ 1645 h 3515"/>
                <a:gd name="T20" fmla="*/ 1273 w 2963"/>
                <a:gd name="T21" fmla="*/ 1802 h 3515"/>
                <a:gd name="T22" fmla="*/ 1486 w 2963"/>
                <a:gd name="T23" fmla="*/ 1939 h 3515"/>
                <a:gd name="T24" fmla="*/ 1628 w 2963"/>
                <a:gd name="T25" fmla="*/ 2022 h 3515"/>
                <a:gd name="T26" fmla="*/ 1929 w 2963"/>
                <a:gd name="T27" fmla="*/ 1824 h 3515"/>
                <a:gd name="T28" fmla="*/ 1899 w 2963"/>
                <a:gd name="T29" fmla="*/ 1625 h 3515"/>
                <a:gd name="T30" fmla="*/ 1837 w 2963"/>
                <a:gd name="T31" fmla="*/ 1328 h 3515"/>
                <a:gd name="T32" fmla="*/ 1747 w 2963"/>
                <a:gd name="T33" fmla="*/ 1085 h 3515"/>
                <a:gd name="T34" fmla="*/ 1524 w 2963"/>
                <a:gd name="T35" fmla="*/ 907 h 3515"/>
                <a:gd name="T36" fmla="*/ 826 w 2963"/>
                <a:gd name="T37" fmla="*/ 987 h 3515"/>
                <a:gd name="T38" fmla="*/ 1598 w 2963"/>
                <a:gd name="T39" fmla="*/ 537 h 3515"/>
                <a:gd name="T40" fmla="*/ 1052 w 2963"/>
                <a:gd name="T41" fmla="*/ 402 h 3515"/>
                <a:gd name="T42" fmla="*/ 1781 w 2963"/>
                <a:gd name="T43" fmla="*/ 19 h 3515"/>
                <a:gd name="T44" fmla="*/ 2090 w 2963"/>
                <a:gd name="T45" fmla="*/ 96 h 3515"/>
                <a:gd name="T46" fmla="*/ 2337 w 2963"/>
                <a:gd name="T47" fmla="*/ 206 h 3515"/>
                <a:gd name="T48" fmla="*/ 2444 w 2963"/>
                <a:gd name="T49" fmla="*/ 360 h 3515"/>
                <a:gd name="T50" fmla="*/ 2628 w 2963"/>
                <a:gd name="T51" fmla="*/ 584 h 3515"/>
                <a:gd name="T52" fmla="*/ 2684 w 2963"/>
                <a:gd name="T53" fmla="*/ 882 h 3515"/>
                <a:gd name="T54" fmla="*/ 2795 w 2963"/>
                <a:gd name="T55" fmla="*/ 1218 h 3515"/>
                <a:gd name="T56" fmla="*/ 2787 w 2963"/>
                <a:gd name="T57" fmla="*/ 1446 h 3515"/>
                <a:gd name="T58" fmla="*/ 2919 w 2963"/>
                <a:gd name="T59" fmla="*/ 1829 h 3515"/>
                <a:gd name="T60" fmla="*/ 2935 w 2963"/>
                <a:gd name="T61" fmla="*/ 2037 h 3515"/>
                <a:gd name="T62" fmla="*/ 2847 w 2963"/>
                <a:gd name="T63" fmla="*/ 2189 h 3515"/>
                <a:gd name="T64" fmla="*/ 2858 w 2963"/>
                <a:gd name="T65" fmla="*/ 2373 h 3515"/>
                <a:gd name="T66" fmla="*/ 2822 w 2963"/>
                <a:gd name="T67" fmla="*/ 2448 h 3515"/>
                <a:gd name="T68" fmla="*/ 2866 w 2963"/>
                <a:gd name="T69" fmla="*/ 2551 h 3515"/>
                <a:gd name="T70" fmla="*/ 2819 w 2963"/>
                <a:gd name="T71" fmla="*/ 2643 h 3515"/>
                <a:gd name="T72" fmla="*/ 2809 w 2963"/>
                <a:gd name="T73" fmla="*/ 2838 h 3515"/>
                <a:gd name="T74" fmla="*/ 2702 w 2963"/>
                <a:gd name="T75" fmla="*/ 2922 h 3515"/>
                <a:gd name="T76" fmla="*/ 2632 w 2963"/>
                <a:gd name="T77" fmla="*/ 2920 h 3515"/>
                <a:gd name="T78" fmla="*/ 2460 w 2963"/>
                <a:gd name="T79" fmla="*/ 2902 h 3515"/>
                <a:gd name="T80" fmla="*/ 2327 w 2963"/>
                <a:gd name="T81" fmla="*/ 2926 h 3515"/>
                <a:gd name="T82" fmla="*/ 2262 w 2963"/>
                <a:gd name="T83" fmla="*/ 3112 h 3515"/>
                <a:gd name="T84" fmla="*/ 764 w 2963"/>
                <a:gd name="T85" fmla="*/ 3239 h 3515"/>
                <a:gd name="T86" fmla="*/ 756 w 2963"/>
                <a:gd name="T87" fmla="*/ 3052 h 3515"/>
                <a:gd name="T88" fmla="*/ 675 w 2963"/>
                <a:gd name="T89" fmla="*/ 2740 h 3515"/>
                <a:gd name="T90" fmla="*/ 415 w 2963"/>
                <a:gd name="T91" fmla="*/ 2310 h 3515"/>
                <a:gd name="T92" fmla="*/ 2 w 2963"/>
                <a:gd name="T93" fmla="*/ 1396 h 3515"/>
                <a:gd name="T94" fmla="*/ 58 w 2963"/>
                <a:gd name="T95" fmla="*/ 924 h 3515"/>
                <a:gd name="T96" fmla="*/ 194 w 2963"/>
                <a:gd name="T97" fmla="*/ 632 h 3515"/>
                <a:gd name="T98" fmla="*/ 395 w 2963"/>
                <a:gd name="T99" fmla="*/ 387 h 3515"/>
                <a:gd name="T100" fmla="*/ 663 w 2963"/>
                <a:gd name="T101" fmla="*/ 199 h 3515"/>
                <a:gd name="T102" fmla="*/ 979 w 2963"/>
                <a:gd name="T103" fmla="*/ 77 h 3515"/>
                <a:gd name="T104" fmla="*/ 1303 w 2963"/>
                <a:gd name="T105" fmla="*/ 12 h 3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63" h="3515">
                  <a:moveTo>
                    <a:pt x="1998" y="1893"/>
                  </a:moveTo>
                  <a:lnTo>
                    <a:pt x="1684" y="2102"/>
                  </a:lnTo>
                  <a:lnTo>
                    <a:pt x="1803" y="2290"/>
                  </a:lnTo>
                  <a:lnTo>
                    <a:pt x="1809" y="2298"/>
                  </a:lnTo>
                  <a:lnTo>
                    <a:pt x="1814" y="2304"/>
                  </a:lnTo>
                  <a:lnTo>
                    <a:pt x="1818" y="2310"/>
                  </a:lnTo>
                  <a:lnTo>
                    <a:pt x="1823" y="2316"/>
                  </a:lnTo>
                  <a:lnTo>
                    <a:pt x="1830" y="2325"/>
                  </a:lnTo>
                  <a:lnTo>
                    <a:pt x="1841" y="2335"/>
                  </a:lnTo>
                  <a:lnTo>
                    <a:pt x="1854" y="2344"/>
                  </a:lnTo>
                  <a:lnTo>
                    <a:pt x="1870" y="2353"/>
                  </a:lnTo>
                  <a:lnTo>
                    <a:pt x="1891" y="2361"/>
                  </a:lnTo>
                  <a:lnTo>
                    <a:pt x="1922" y="2363"/>
                  </a:lnTo>
                  <a:lnTo>
                    <a:pt x="1950" y="2361"/>
                  </a:lnTo>
                  <a:lnTo>
                    <a:pt x="1980" y="2353"/>
                  </a:lnTo>
                  <a:lnTo>
                    <a:pt x="2009" y="2339"/>
                  </a:lnTo>
                  <a:lnTo>
                    <a:pt x="2042" y="2320"/>
                  </a:lnTo>
                  <a:lnTo>
                    <a:pt x="2073" y="2296"/>
                  </a:lnTo>
                  <a:lnTo>
                    <a:pt x="2097" y="2273"/>
                  </a:lnTo>
                  <a:lnTo>
                    <a:pt x="2115" y="2249"/>
                  </a:lnTo>
                  <a:lnTo>
                    <a:pt x="2129" y="2226"/>
                  </a:lnTo>
                  <a:lnTo>
                    <a:pt x="2136" y="2205"/>
                  </a:lnTo>
                  <a:lnTo>
                    <a:pt x="2142" y="2186"/>
                  </a:lnTo>
                  <a:lnTo>
                    <a:pt x="2143" y="2166"/>
                  </a:lnTo>
                  <a:lnTo>
                    <a:pt x="2143" y="2151"/>
                  </a:lnTo>
                  <a:lnTo>
                    <a:pt x="2141" y="2136"/>
                  </a:lnTo>
                  <a:lnTo>
                    <a:pt x="2137" y="2125"/>
                  </a:lnTo>
                  <a:lnTo>
                    <a:pt x="2134" y="2116"/>
                  </a:lnTo>
                  <a:lnTo>
                    <a:pt x="2130" y="2105"/>
                  </a:lnTo>
                  <a:lnTo>
                    <a:pt x="2124" y="2092"/>
                  </a:lnTo>
                  <a:lnTo>
                    <a:pt x="2116" y="2081"/>
                  </a:lnTo>
                  <a:lnTo>
                    <a:pt x="1998" y="1893"/>
                  </a:lnTo>
                  <a:close/>
                  <a:moveTo>
                    <a:pt x="824" y="1089"/>
                  </a:moveTo>
                  <a:lnTo>
                    <a:pt x="486" y="1169"/>
                  </a:lnTo>
                  <a:lnTo>
                    <a:pt x="520" y="1316"/>
                  </a:lnTo>
                  <a:lnTo>
                    <a:pt x="857" y="1236"/>
                  </a:lnTo>
                  <a:lnTo>
                    <a:pt x="824" y="1089"/>
                  </a:lnTo>
                  <a:close/>
                  <a:moveTo>
                    <a:pt x="1382" y="883"/>
                  </a:moveTo>
                  <a:lnTo>
                    <a:pt x="1332" y="885"/>
                  </a:lnTo>
                  <a:lnTo>
                    <a:pt x="1282" y="894"/>
                  </a:lnTo>
                  <a:lnTo>
                    <a:pt x="1235" y="909"/>
                  </a:lnTo>
                  <a:lnTo>
                    <a:pt x="1188" y="929"/>
                  </a:lnTo>
                  <a:lnTo>
                    <a:pt x="1144" y="955"/>
                  </a:lnTo>
                  <a:lnTo>
                    <a:pt x="1103" y="986"/>
                  </a:lnTo>
                  <a:lnTo>
                    <a:pt x="1067" y="1021"/>
                  </a:lnTo>
                  <a:lnTo>
                    <a:pt x="1036" y="1058"/>
                  </a:lnTo>
                  <a:lnTo>
                    <a:pt x="1009" y="1100"/>
                  </a:lnTo>
                  <a:lnTo>
                    <a:pt x="986" y="1143"/>
                  </a:lnTo>
                  <a:lnTo>
                    <a:pt x="969" y="1189"/>
                  </a:lnTo>
                  <a:lnTo>
                    <a:pt x="957" y="1237"/>
                  </a:lnTo>
                  <a:lnTo>
                    <a:pt x="949" y="1284"/>
                  </a:lnTo>
                  <a:lnTo>
                    <a:pt x="948" y="1334"/>
                  </a:lnTo>
                  <a:lnTo>
                    <a:pt x="950" y="1382"/>
                  </a:lnTo>
                  <a:lnTo>
                    <a:pt x="959" y="1431"/>
                  </a:lnTo>
                  <a:lnTo>
                    <a:pt x="973" y="1480"/>
                  </a:lnTo>
                  <a:lnTo>
                    <a:pt x="993" y="1526"/>
                  </a:lnTo>
                  <a:lnTo>
                    <a:pt x="1018" y="1571"/>
                  </a:lnTo>
                  <a:lnTo>
                    <a:pt x="1035" y="1595"/>
                  </a:lnTo>
                  <a:lnTo>
                    <a:pt x="1056" y="1620"/>
                  </a:lnTo>
                  <a:lnTo>
                    <a:pt x="1079" y="1645"/>
                  </a:lnTo>
                  <a:lnTo>
                    <a:pt x="1107" y="1671"/>
                  </a:lnTo>
                  <a:lnTo>
                    <a:pt x="1137" y="1697"/>
                  </a:lnTo>
                  <a:lnTo>
                    <a:pt x="1169" y="1724"/>
                  </a:lnTo>
                  <a:lnTo>
                    <a:pt x="1203" y="1750"/>
                  </a:lnTo>
                  <a:lnTo>
                    <a:pt x="1237" y="1776"/>
                  </a:lnTo>
                  <a:lnTo>
                    <a:pt x="1273" y="1802"/>
                  </a:lnTo>
                  <a:lnTo>
                    <a:pt x="1310" y="1826"/>
                  </a:lnTo>
                  <a:lnTo>
                    <a:pt x="1347" y="1851"/>
                  </a:lnTo>
                  <a:lnTo>
                    <a:pt x="1384" y="1875"/>
                  </a:lnTo>
                  <a:lnTo>
                    <a:pt x="1419" y="1898"/>
                  </a:lnTo>
                  <a:lnTo>
                    <a:pt x="1453" y="1919"/>
                  </a:lnTo>
                  <a:lnTo>
                    <a:pt x="1486" y="1939"/>
                  </a:lnTo>
                  <a:lnTo>
                    <a:pt x="1517" y="1959"/>
                  </a:lnTo>
                  <a:lnTo>
                    <a:pt x="1546" y="1974"/>
                  </a:lnTo>
                  <a:lnTo>
                    <a:pt x="1571" y="1990"/>
                  </a:lnTo>
                  <a:lnTo>
                    <a:pt x="1594" y="2003"/>
                  </a:lnTo>
                  <a:lnTo>
                    <a:pt x="1613" y="2014"/>
                  </a:lnTo>
                  <a:lnTo>
                    <a:pt x="1628" y="2022"/>
                  </a:lnTo>
                  <a:lnTo>
                    <a:pt x="1638" y="2028"/>
                  </a:lnTo>
                  <a:lnTo>
                    <a:pt x="1643" y="2031"/>
                  </a:lnTo>
                  <a:lnTo>
                    <a:pt x="1661" y="2040"/>
                  </a:lnTo>
                  <a:lnTo>
                    <a:pt x="1932" y="1859"/>
                  </a:lnTo>
                  <a:lnTo>
                    <a:pt x="1930" y="1837"/>
                  </a:lnTo>
                  <a:lnTo>
                    <a:pt x="1929" y="1824"/>
                  </a:lnTo>
                  <a:lnTo>
                    <a:pt x="1926" y="1804"/>
                  </a:lnTo>
                  <a:lnTo>
                    <a:pt x="1922" y="1778"/>
                  </a:lnTo>
                  <a:lnTo>
                    <a:pt x="1918" y="1746"/>
                  </a:lnTo>
                  <a:lnTo>
                    <a:pt x="1912" y="1710"/>
                  </a:lnTo>
                  <a:lnTo>
                    <a:pt x="1906" y="1669"/>
                  </a:lnTo>
                  <a:lnTo>
                    <a:pt x="1899" y="1625"/>
                  </a:lnTo>
                  <a:lnTo>
                    <a:pt x="1891" y="1578"/>
                  </a:lnTo>
                  <a:lnTo>
                    <a:pt x="1881" y="1529"/>
                  </a:lnTo>
                  <a:lnTo>
                    <a:pt x="1873" y="1480"/>
                  </a:lnTo>
                  <a:lnTo>
                    <a:pt x="1862" y="1429"/>
                  </a:lnTo>
                  <a:lnTo>
                    <a:pt x="1849" y="1378"/>
                  </a:lnTo>
                  <a:lnTo>
                    <a:pt x="1837" y="1328"/>
                  </a:lnTo>
                  <a:lnTo>
                    <a:pt x="1824" y="1280"/>
                  </a:lnTo>
                  <a:lnTo>
                    <a:pt x="1811" y="1233"/>
                  </a:lnTo>
                  <a:lnTo>
                    <a:pt x="1795" y="1190"/>
                  </a:lnTo>
                  <a:lnTo>
                    <a:pt x="1780" y="1151"/>
                  </a:lnTo>
                  <a:lnTo>
                    <a:pt x="1764" y="1116"/>
                  </a:lnTo>
                  <a:lnTo>
                    <a:pt x="1747" y="1085"/>
                  </a:lnTo>
                  <a:lnTo>
                    <a:pt x="1718" y="1045"/>
                  </a:lnTo>
                  <a:lnTo>
                    <a:pt x="1685" y="1009"/>
                  </a:lnTo>
                  <a:lnTo>
                    <a:pt x="1649" y="977"/>
                  </a:lnTo>
                  <a:lnTo>
                    <a:pt x="1610" y="949"/>
                  </a:lnTo>
                  <a:lnTo>
                    <a:pt x="1568" y="926"/>
                  </a:lnTo>
                  <a:lnTo>
                    <a:pt x="1524" y="907"/>
                  </a:lnTo>
                  <a:lnTo>
                    <a:pt x="1478" y="894"/>
                  </a:lnTo>
                  <a:lnTo>
                    <a:pt x="1430" y="885"/>
                  </a:lnTo>
                  <a:lnTo>
                    <a:pt x="1382" y="883"/>
                  </a:lnTo>
                  <a:close/>
                  <a:moveTo>
                    <a:pt x="633" y="704"/>
                  </a:moveTo>
                  <a:lnTo>
                    <a:pt x="561" y="835"/>
                  </a:lnTo>
                  <a:lnTo>
                    <a:pt x="826" y="987"/>
                  </a:lnTo>
                  <a:lnTo>
                    <a:pt x="898" y="856"/>
                  </a:lnTo>
                  <a:lnTo>
                    <a:pt x="633" y="704"/>
                  </a:lnTo>
                  <a:close/>
                  <a:moveTo>
                    <a:pt x="1480" y="448"/>
                  </a:moveTo>
                  <a:lnTo>
                    <a:pt x="1300" y="700"/>
                  </a:lnTo>
                  <a:lnTo>
                    <a:pt x="1419" y="789"/>
                  </a:lnTo>
                  <a:lnTo>
                    <a:pt x="1598" y="537"/>
                  </a:lnTo>
                  <a:lnTo>
                    <a:pt x="1480" y="448"/>
                  </a:lnTo>
                  <a:close/>
                  <a:moveTo>
                    <a:pt x="1052" y="402"/>
                  </a:moveTo>
                  <a:lnTo>
                    <a:pt x="917" y="462"/>
                  </a:lnTo>
                  <a:lnTo>
                    <a:pt x="1037" y="748"/>
                  </a:lnTo>
                  <a:lnTo>
                    <a:pt x="1173" y="688"/>
                  </a:lnTo>
                  <a:lnTo>
                    <a:pt x="1052" y="402"/>
                  </a:lnTo>
                  <a:close/>
                  <a:moveTo>
                    <a:pt x="1517" y="0"/>
                  </a:moveTo>
                  <a:lnTo>
                    <a:pt x="1569" y="2"/>
                  </a:lnTo>
                  <a:lnTo>
                    <a:pt x="1622" y="3"/>
                  </a:lnTo>
                  <a:lnTo>
                    <a:pt x="1675" y="6"/>
                  </a:lnTo>
                  <a:lnTo>
                    <a:pt x="1728" y="12"/>
                  </a:lnTo>
                  <a:lnTo>
                    <a:pt x="1781" y="19"/>
                  </a:lnTo>
                  <a:lnTo>
                    <a:pt x="1833" y="27"/>
                  </a:lnTo>
                  <a:lnTo>
                    <a:pt x="1886" y="38"/>
                  </a:lnTo>
                  <a:lnTo>
                    <a:pt x="1937" y="51"/>
                  </a:lnTo>
                  <a:lnTo>
                    <a:pt x="1988" y="64"/>
                  </a:lnTo>
                  <a:lnTo>
                    <a:pt x="2039" y="78"/>
                  </a:lnTo>
                  <a:lnTo>
                    <a:pt x="2090" y="96"/>
                  </a:lnTo>
                  <a:lnTo>
                    <a:pt x="2133" y="112"/>
                  </a:lnTo>
                  <a:lnTo>
                    <a:pt x="2175" y="128"/>
                  </a:lnTo>
                  <a:lnTo>
                    <a:pt x="2218" y="147"/>
                  </a:lnTo>
                  <a:lnTo>
                    <a:pt x="2259" y="165"/>
                  </a:lnTo>
                  <a:lnTo>
                    <a:pt x="2298" y="184"/>
                  </a:lnTo>
                  <a:lnTo>
                    <a:pt x="2337" y="206"/>
                  </a:lnTo>
                  <a:lnTo>
                    <a:pt x="2375" y="228"/>
                  </a:lnTo>
                  <a:lnTo>
                    <a:pt x="2412" y="250"/>
                  </a:lnTo>
                  <a:lnTo>
                    <a:pt x="2447" y="278"/>
                  </a:lnTo>
                  <a:lnTo>
                    <a:pt x="2484" y="302"/>
                  </a:lnTo>
                  <a:lnTo>
                    <a:pt x="2412" y="331"/>
                  </a:lnTo>
                  <a:lnTo>
                    <a:pt x="2444" y="360"/>
                  </a:lnTo>
                  <a:lnTo>
                    <a:pt x="2476" y="392"/>
                  </a:lnTo>
                  <a:lnTo>
                    <a:pt x="2507" y="423"/>
                  </a:lnTo>
                  <a:lnTo>
                    <a:pt x="2538" y="458"/>
                  </a:lnTo>
                  <a:lnTo>
                    <a:pt x="2567" y="495"/>
                  </a:lnTo>
                  <a:lnTo>
                    <a:pt x="2598" y="539"/>
                  </a:lnTo>
                  <a:lnTo>
                    <a:pt x="2628" y="584"/>
                  </a:lnTo>
                  <a:lnTo>
                    <a:pt x="2659" y="629"/>
                  </a:lnTo>
                  <a:lnTo>
                    <a:pt x="2687" y="678"/>
                  </a:lnTo>
                  <a:lnTo>
                    <a:pt x="2609" y="727"/>
                  </a:lnTo>
                  <a:lnTo>
                    <a:pt x="2633" y="778"/>
                  </a:lnTo>
                  <a:lnTo>
                    <a:pt x="2659" y="830"/>
                  </a:lnTo>
                  <a:lnTo>
                    <a:pt x="2684" y="882"/>
                  </a:lnTo>
                  <a:lnTo>
                    <a:pt x="2705" y="936"/>
                  </a:lnTo>
                  <a:lnTo>
                    <a:pt x="2726" y="993"/>
                  </a:lnTo>
                  <a:lnTo>
                    <a:pt x="2744" y="1048"/>
                  </a:lnTo>
                  <a:lnTo>
                    <a:pt x="2763" y="1105"/>
                  </a:lnTo>
                  <a:lnTo>
                    <a:pt x="2780" y="1160"/>
                  </a:lnTo>
                  <a:lnTo>
                    <a:pt x="2795" y="1218"/>
                  </a:lnTo>
                  <a:lnTo>
                    <a:pt x="2809" y="1274"/>
                  </a:lnTo>
                  <a:lnTo>
                    <a:pt x="2822" y="1330"/>
                  </a:lnTo>
                  <a:lnTo>
                    <a:pt x="2817" y="1359"/>
                  </a:lnTo>
                  <a:lnTo>
                    <a:pt x="2804" y="1388"/>
                  </a:lnTo>
                  <a:lnTo>
                    <a:pt x="2791" y="1416"/>
                  </a:lnTo>
                  <a:lnTo>
                    <a:pt x="2787" y="1446"/>
                  </a:lnTo>
                  <a:lnTo>
                    <a:pt x="2802" y="1510"/>
                  </a:lnTo>
                  <a:lnTo>
                    <a:pt x="2822" y="1576"/>
                  </a:lnTo>
                  <a:lnTo>
                    <a:pt x="2844" y="1637"/>
                  </a:lnTo>
                  <a:lnTo>
                    <a:pt x="2868" y="1700"/>
                  </a:lnTo>
                  <a:lnTo>
                    <a:pt x="2892" y="1765"/>
                  </a:lnTo>
                  <a:lnTo>
                    <a:pt x="2919" y="1829"/>
                  </a:lnTo>
                  <a:lnTo>
                    <a:pt x="2940" y="1899"/>
                  </a:lnTo>
                  <a:lnTo>
                    <a:pt x="2961" y="1970"/>
                  </a:lnTo>
                  <a:lnTo>
                    <a:pt x="2963" y="1989"/>
                  </a:lnTo>
                  <a:lnTo>
                    <a:pt x="2957" y="2005"/>
                  </a:lnTo>
                  <a:lnTo>
                    <a:pt x="2948" y="2022"/>
                  </a:lnTo>
                  <a:lnTo>
                    <a:pt x="2935" y="2037"/>
                  </a:lnTo>
                  <a:lnTo>
                    <a:pt x="2916" y="2050"/>
                  </a:lnTo>
                  <a:lnTo>
                    <a:pt x="2894" y="2063"/>
                  </a:lnTo>
                  <a:lnTo>
                    <a:pt x="2868" y="2075"/>
                  </a:lnTo>
                  <a:lnTo>
                    <a:pt x="2839" y="2086"/>
                  </a:lnTo>
                  <a:lnTo>
                    <a:pt x="2839" y="2138"/>
                  </a:lnTo>
                  <a:lnTo>
                    <a:pt x="2847" y="2189"/>
                  </a:lnTo>
                  <a:lnTo>
                    <a:pt x="2858" y="2246"/>
                  </a:lnTo>
                  <a:lnTo>
                    <a:pt x="2877" y="2307"/>
                  </a:lnTo>
                  <a:lnTo>
                    <a:pt x="2881" y="2325"/>
                  </a:lnTo>
                  <a:lnTo>
                    <a:pt x="2877" y="2340"/>
                  </a:lnTo>
                  <a:lnTo>
                    <a:pt x="2870" y="2357"/>
                  </a:lnTo>
                  <a:lnTo>
                    <a:pt x="2858" y="2373"/>
                  </a:lnTo>
                  <a:lnTo>
                    <a:pt x="2846" y="2387"/>
                  </a:lnTo>
                  <a:lnTo>
                    <a:pt x="2826" y="2401"/>
                  </a:lnTo>
                  <a:lnTo>
                    <a:pt x="2807" y="2414"/>
                  </a:lnTo>
                  <a:lnTo>
                    <a:pt x="2787" y="2423"/>
                  </a:lnTo>
                  <a:lnTo>
                    <a:pt x="2805" y="2435"/>
                  </a:lnTo>
                  <a:lnTo>
                    <a:pt x="2822" y="2448"/>
                  </a:lnTo>
                  <a:lnTo>
                    <a:pt x="2835" y="2464"/>
                  </a:lnTo>
                  <a:lnTo>
                    <a:pt x="2847" y="2479"/>
                  </a:lnTo>
                  <a:lnTo>
                    <a:pt x="2855" y="2496"/>
                  </a:lnTo>
                  <a:lnTo>
                    <a:pt x="2860" y="2514"/>
                  </a:lnTo>
                  <a:lnTo>
                    <a:pt x="2863" y="2531"/>
                  </a:lnTo>
                  <a:lnTo>
                    <a:pt x="2866" y="2551"/>
                  </a:lnTo>
                  <a:lnTo>
                    <a:pt x="2863" y="2568"/>
                  </a:lnTo>
                  <a:lnTo>
                    <a:pt x="2857" y="2583"/>
                  </a:lnTo>
                  <a:lnTo>
                    <a:pt x="2848" y="2599"/>
                  </a:lnTo>
                  <a:lnTo>
                    <a:pt x="2838" y="2614"/>
                  </a:lnTo>
                  <a:lnTo>
                    <a:pt x="2827" y="2627"/>
                  </a:lnTo>
                  <a:lnTo>
                    <a:pt x="2819" y="2643"/>
                  </a:lnTo>
                  <a:lnTo>
                    <a:pt x="2812" y="2659"/>
                  </a:lnTo>
                  <a:lnTo>
                    <a:pt x="2805" y="2677"/>
                  </a:lnTo>
                  <a:lnTo>
                    <a:pt x="2805" y="2717"/>
                  </a:lnTo>
                  <a:lnTo>
                    <a:pt x="2814" y="2757"/>
                  </a:lnTo>
                  <a:lnTo>
                    <a:pt x="2817" y="2799"/>
                  </a:lnTo>
                  <a:lnTo>
                    <a:pt x="2809" y="2838"/>
                  </a:lnTo>
                  <a:lnTo>
                    <a:pt x="2796" y="2856"/>
                  </a:lnTo>
                  <a:lnTo>
                    <a:pt x="2782" y="2873"/>
                  </a:lnTo>
                  <a:lnTo>
                    <a:pt x="2765" y="2888"/>
                  </a:lnTo>
                  <a:lnTo>
                    <a:pt x="2744" y="2902"/>
                  </a:lnTo>
                  <a:lnTo>
                    <a:pt x="2723" y="2913"/>
                  </a:lnTo>
                  <a:lnTo>
                    <a:pt x="2702" y="2922"/>
                  </a:lnTo>
                  <a:lnTo>
                    <a:pt x="2680" y="2927"/>
                  </a:lnTo>
                  <a:lnTo>
                    <a:pt x="2659" y="2929"/>
                  </a:lnTo>
                  <a:lnTo>
                    <a:pt x="2624" y="2927"/>
                  </a:lnTo>
                  <a:lnTo>
                    <a:pt x="2591" y="2926"/>
                  </a:lnTo>
                  <a:lnTo>
                    <a:pt x="2559" y="2922"/>
                  </a:lnTo>
                  <a:lnTo>
                    <a:pt x="2632" y="2920"/>
                  </a:lnTo>
                  <a:lnTo>
                    <a:pt x="2602" y="2917"/>
                  </a:lnTo>
                  <a:lnTo>
                    <a:pt x="2572" y="2913"/>
                  </a:lnTo>
                  <a:lnTo>
                    <a:pt x="2546" y="2911"/>
                  </a:lnTo>
                  <a:lnTo>
                    <a:pt x="2517" y="2908"/>
                  </a:lnTo>
                  <a:lnTo>
                    <a:pt x="2489" y="2906"/>
                  </a:lnTo>
                  <a:lnTo>
                    <a:pt x="2460" y="2902"/>
                  </a:lnTo>
                  <a:lnTo>
                    <a:pt x="2453" y="2902"/>
                  </a:lnTo>
                  <a:lnTo>
                    <a:pt x="2424" y="2904"/>
                  </a:lnTo>
                  <a:lnTo>
                    <a:pt x="2393" y="2908"/>
                  </a:lnTo>
                  <a:lnTo>
                    <a:pt x="2369" y="2911"/>
                  </a:lnTo>
                  <a:lnTo>
                    <a:pt x="2347" y="2919"/>
                  </a:lnTo>
                  <a:lnTo>
                    <a:pt x="2327" y="2926"/>
                  </a:lnTo>
                  <a:lnTo>
                    <a:pt x="2310" y="2936"/>
                  </a:lnTo>
                  <a:lnTo>
                    <a:pt x="2296" y="2949"/>
                  </a:lnTo>
                  <a:lnTo>
                    <a:pt x="2286" y="2967"/>
                  </a:lnTo>
                  <a:lnTo>
                    <a:pt x="2278" y="2987"/>
                  </a:lnTo>
                  <a:lnTo>
                    <a:pt x="2273" y="3010"/>
                  </a:lnTo>
                  <a:lnTo>
                    <a:pt x="2262" y="3112"/>
                  </a:lnTo>
                  <a:lnTo>
                    <a:pt x="2257" y="3310"/>
                  </a:lnTo>
                  <a:lnTo>
                    <a:pt x="2252" y="3399"/>
                  </a:lnTo>
                  <a:lnTo>
                    <a:pt x="2252" y="3488"/>
                  </a:lnTo>
                  <a:lnTo>
                    <a:pt x="2247" y="3515"/>
                  </a:lnTo>
                  <a:lnTo>
                    <a:pt x="766" y="3515"/>
                  </a:lnTo>
                  <a:lnTo>
                    <a:pt x="764" y="3239"/>
                  </a:lnTo>
                  <a:lnTo>
                    <a:pt x="761" y="3148"/>
                  </a:lnTo>
                  <a:lnTo>
                    <a:pt x="761" y="3145"/>
                  </a:lnTo>
                  <a:lnTo>
                    <a:pt x="761" y="3132"/>
                  </a:lnTo>
                  <a:lnTo>
                    <a:pt x="761" y="3112"/>
                  </a:lnTo>
                  <a:lnTo>
                    <a:pt x="759" y="3086"/>
                  </a:lnTo>
                  <a:lnTo>
                    <a:pt x="756" y="3052"/>
                  </a:lnTo>
                  <a:lnTo>
                    <a:pt x="750" y="3013"/>
                  </a:lnTo>
                  <a:lnTo>
                    <a:pt x="743" y="2967"/>
                  </a:lnTo>
                  <a:lnTo>
                    <a:pt x="732" y="2918"/>
                  </a:lnTo>
                  <a:lnTo>
                    <a:pt x="717" y="2862"/>
                  </a:lnTo>
                  <a:lnTo>
                    <a:pt x="698" y="2804"/>
                  </a:lnTo>
                  <a:lnTo>
                    <a:pt x="675" y="2740"/>
                  </a:lnTo>
                  <a:lnTo>
                    <a:pt x="647" y="2674"/>
                  </a:lnTo>
                  <a:lnTo>
                    <a:pt x="614" y="2605"/>
                  </a:lnTo>
                  <a:lnTo>
                    <a:pt x="574" y="2534"/>
                  </a:lnTo>
                  <a:lnTo>
                    <a:pt x="527" y="2460"/>
                  </a:lnTo>
                  <a:lnTo>
                    <a:pt x="474" y="2386"/>
                  </a:lnTo>
                  <a:lnTo>
                    <a:pt x="415" y="2310"/>
                  </a:lnTo>
                  <a:lnTo>
                    <a:pt x="346" y="2233"/>
                  </a:lnTo>
                  <a:lnTo>
                    <a:pt x="90" y="1808"/>
                  </a:lnTo>
                  <a:lnTo>
                    <a:pt x="56" y="1709"/>
                  </a:lnTo>
                  <a:lnTo>
                    <a:pt x="29" y="1606"/>
                  </a:lnTo>
                  <a:lnTo>
                    <a:pt x="12" y="1501"/>
                  </a:lnTo>
                  <a:lnTo>
                    <a:pt x="2" y="1396"/>
                  </a:lnTo>
                  <a:lnTo>
                    <a:pt x="0" y="1290"/>
                  </a:lnTo>
                  <a:lnTo>
                    <a:pt x="6" y="1185"/>
                  </a:lnTo>
                  <a:lnTo>
                    <a:pt x="20" y="1076"/>
                  </a:lnTo>
                  <a:lnTo>
                    <a:pt x="31" y="1027"/>
                  </a:lnTo>
                  <a:lnTo>
                    <a:pt x="43" y="974"/>
                  </a:lnTo>
                  <a:lnTo>
                    <a:pt x="58" y="924"/>
                  </a:lnTo>
                  <a:lnTo>
                    <a:pt x="75" y="873"/>
                  </a:lnTo>
                  <a:lnTo>
                    <a:pt x="96" y="824"/>
                  </a:lnTo>
                  <a:lnTo>
                    <a:pt x="116" y="775"/>
                  </a:lnTo>
                  <a:lnTo>
                    <a:pt x="140" y="727"/>
                  </a:lnTo>
                  <a:lnTo>
                    <a:pt x="167" y="679"/>
                  </a:lnTo>
                  <a:lnTo>
                    <a:pt x="194" y="632"/>
                  </a:lnTo>
                  <a:lnTo>
                    <a:pt x="223" y="587"/>
                  </a:lnTo>
                  <a:lnTo>
                    <a:pt x="255" y="545"/>
                  </a:lnTo>
                  <a:lnTo>
                    <a:pt x="288" y="501"/>
                  </a:lnTo>
                  <a:lnTo>
                    <a:pt x="322" y="462"/>
                  </a:lnTo>
                  <a:lnTo>
                    <a:pt x="358" y="423"/>
                  </a:lnTo>
                  <a:lnTo>
                    <a:pt x="395" y="387"/>
                  </a:lnTo>
                  <a:lnTo>
                    <a:pt x="434" y="352"/>
                  </a:lnTo>
                  <a:lnTo>
                    <a:pt x="477" y="317"/>
                  </a:lnTo>
                  <a:lnTo>
                    <a:pt x="521" y="283"/>
                  </a:lnTo>
                  <a:lnTo>
                    <a:pt x="566" y="254"/>
                  </a:lnTo>
                  <a:lnTo>
                    <a:pt x="616" y="223"/>
                  </a:lnTo>
                  <a:lnTo>
                    <a:pt x="663" y="199"/>
                  </a:lnTo>
                  <a:lnTo>
                    <a:pt x="715" y="175"/>
                  </a:lnTo>
                  <a:lnTo>
                    <a:pt x="766" y="149"/>
                  </a:lnTo>
                  <a:lnTo>
                    <a:pt x="817" y="128"/>
                  </a:lnTo>
                  <a:lnTo>
                    <a:pt x="870" y="109"/>
                  </a:lnTo>
                  <a:lnTo>
                    <a:pt x="925" y="91"/>
                  </a:lnTo>
                  <a:lnTo>
                    <a:pt x="979" y="77"/>
                  </a:lnTo>
                  <a:lnTo>
                    <a:pt x="1033" y="60"/>
                  </a:lnTo>
                  <a:lnTo>
                    <a:pt x="1088" y="48"/>
                  </a:lnTo>
                  <a:lnTo>
                    <a:pt x="1143" y="38"/>
                  </a:lnTo>
                  <a:lnTo>
                    <a:pt x="1197" y="27"/>
                  </a:lnTo>
                  <a:lnTo>
                    <a:pt x="1251" y="19"/>
                  </a:lnTo>
                  <a:lnTo>
                    <a:pt x="1303" y="12"/>
                  </a:lnTo>
                  <a:lnTo>
                    <a:pt x="1356" y="6"/>
                  </a:lnTo>
                  <a:lnTo>
                    <a:pt x="1409" y="3"/>
                  </a:lnTo>
                  <a:lnTo>
                    <a:pt x="1462" y="2"/>
                  </a:lnTo>
                  <a:lnTo>
                    <a:pt x="151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4A4A4A"/>
                </a:solidFill>
                <a:effectLst/>
                <a:uLnTx/>
                <a:uFillTx/>
                <a:latin typeface="Calibri"/>
              </a:endParaRPr>
            </a:p>
          </p:txBody>
        </p:sp>
      </p:grpSp>
      <p:sp>
        <p:nvSpPr>
          <p:cNvPr id="28" name="Oval 27"/>
          <p:cNvSpPr/>
          <p:nvPr/>
        </p:nvSpPr>
        <p:spPr>
          <a:xfrm>
            <a:off x="7425767" y="3352392"/>
            <a:ext cx="153587" cy="153588"/>
          </a:xfrm>
          <a:prstGeom prst="ellipse">
            <a:avLst/>
          </a:prstGeom>
          <a:solidFill>
            <a:schemeClr val="bg1"/>
          </a:solidFill>
          <a:ln w="28575" cap="flat" cmpd="sng" algn="ctr">
            <a:solidFill>
              <a:srgbClr val="33A1FC"/>
            </a:solidFill>
            <a:prstDash val="solid"/>
            <a:miter lim="800000"/>
          </a:ln>
          <a:effectLst/>
        </p:spPr>
        <p:txBody>
          <a:bodyPr lIns="121917" tIns="60958" rIns="121917" bIns="60958"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smtClean="0">
              <a:ln>
                <a:noFill/>
              </a:ln>
              <a:solidFill>
                <a:srgbClr val="FFFFFF"/>
              </a:solidFill>
              <a:effectLst/>
              <a:uLnTx/>
              <a:uFillTx/>
              <a:latin typeface="Roboto condensed"/>
              <a:ea typeface="+mn-ea"/>
              <a:cs typeface="Roboto condensed"/>
            </a:endParaRPr>
          </a:p>
        </p:txBody>
      </p:sp>
      <p:sp>
        <p:nvSpPr>
          <p:cNvPr id="29" name="Oval 28"/>
          <p:cNvSpPr/>
          <p:nvPr/>
        </p:nvSpPr>
        <p:spPr>
          <a:xfrm>
            <a:off x="10314389" y="3352392"/>
            <a:ext cx="153587" cy="153588"/>
          </a:xfrm>
          <a:prstGeom prst="ellipse">
            <a:avLst/>
          </a:prstGeom>
          <a:solidFill>
            <a:schemeClr val="bg1"/>
          </a:solidFill>
          <a:ln w="28575" cap="flat" cmpd="sng" algn="ctr">
            <a:solidFill>
              <a:srgbClr val="33A1FC"/>
            </a:solidFill>
            <a:prstDash val="solid"/>
            <a:miter lim="800000"/>
          </a:ln>
          <a:effectLst/>
        </p:spPr>
        <p:txBody>
          <a:bodyPr lIns="121917" tIns="60958" rIns="121917" bIns="60958"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smtClean="0">
              <a:ln>
                <a:noFill/>
              </a:ln>
              <a:solidFill>
                <a:srgbClr val="FFFFFF"/>
              </a:solidFill>
              <a:effectLst/>
              <a:uLnTx/>
              <a:uFillTx/>
              <a:latin typeface="Roboto condensed"/>
              <a:ea typeface="+mn-ea"/>
              <a:cs typeface="Roboto condensed"/>
            </a:endParaRPr>
          </a:p>
        </p:txBody>
      </p:sp>
      <p:sp>
        <p:nvSpPr>
          <p:cNvPr id="30" name="Oval 29"/>
          <p:cNvSpPr/>
          <p:nvPr/>
        </p:nvSpPr>
        <p:spPr>
          <a:xfrm>
            <a:off x="4537146" y="3352392"/>
            <a:ext cx="153587" cy="153588"/>
          </a:xfrm>
          <a:prstGeom prst="ellipse">
            <a:avLst/>
          </a:prstGeom>
          <a:solidFill>
            <a:schemeClr val="bg1"/>
          </a:solidFill>
          <a:ln w="28575" cap="flat" cmpd="sng" algn="ctr">
            <a:solidFill>
              <a:srgbClr val="33A1FC"/>
            </a:solidFill>
            <a:prstDash val="solid"/>
            <a:miter lim="800000"/>
          </a:ln>
          <a:effectLst/>
        </p:spPr>
        <p:txBody>
          <a:bodyPr lIns="121917" tIns="60958" rIns="121917" bIns="60958"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smtClean="0">
              <a:ln>
                <a:noFill/>
              </a:ln>
              <a:solidFill>
                <a:srgbClr val="FFFFFF"/>
              </a:solidFill>
              <a:effectLst/>
              <a:uLnTx/>
              <a:uFillTx/>
              <a:latin typeface="Roboto condensed"/>
              <a:ea typeface="+mn-ea"/>
              <a:cs typeface="Roboto condensed"/>
            </a:endParaRPr>
          </a:p>
        </p:txBody>
      </p:sp>
      <p:sp>
        <p:nvSpPr>
          <p:cNvPr id="31" name="Oval 30"/>
          <p:cNvSpPr/>
          <p:nvPr/>
        </p:nvSpPr>
        <p:spPr>
          <a:xfrm>
            <a:off x="1648525" y="3352392"/>
            <a:ext cx="153587" cy="153588"/>
          </a:xfrm>
          <a:prstGeom prst="ellipse">
            <a:avLst/>
          </a:prstGeom>
          <a:solidFill>
            <a:schemeClr val="bg1"/>
          </a:solidFill>
          <a:ln w="28575" cap="flat" cmpd="sng" algn="ctr">
            <a:solidFill>
              <a:srgbClr val="33A1FC"/>
            </a:solidFill>
            <a:prstDash val="solid"/>
            <a:miter lim="800000"/>
          </a:ln>
          <a:effectLst/>
        </p:spPr>
        <p:txBody>
          <a:bodyPr lIns="121917" tIns="60958" rIns="121917" bIns="60958"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smtClean="0">
              <a:ln>
                <a:noFill/>
              </a:ln>
              <a:solidFill>
                <a:srgbClr val="FFFFFF"/>
              </a:solidFill>
              <a:effectLst/>
              <a:uLnTx/>
              <a:uFillTx/>
              <a:latin typeface="Roboto condensed"/>
              <a:ea typeface="+mn-ea"/>
              <a:cs typeface="Roboto condensed"/>
            </a:endParaRPr>
          </a:p>
        </p:txBody>
      </p:sp>
      <p:sp>
        <p:nvSpPr>
          <p:cNvPr id="34" name="Rounded Rectangle 33"/>
          <p:cNvSpPr/>
          <p:nvPr/>
        </p:nvSpPr>
        <p:spPr>
          <a:xfrm>
            <a:off x="1239917" y="1516948"/>
            <a:ext cx="970802" cy="320040"/>
          </a:xfrm>
          <a:prstGeom prst="roundRect">
            <a:avLst/>
          </a:prstGeom>
          <a:ln>
            <a:solidFill>
              <a:srgbClr val="4FB9FF"/>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400" dirty="0" smtClean="0">
                <a:solidFill>
                  <a:srgbClr val="404B5A"/>
                </a:solidFill>
                <a:latin typeface="Avenir Next" charset="0"/>
                <a:ea typeface="Avenir Next" charset="0"/>
                <a:cs typeface="Avenir Next" charset="0"/>
                <a:sym typeface="Avenir"/>
              </a:rPr>
              <a:t>2014</a:t>
            </a:r>
            <a:endParaRPr lang="en-US" sz="1600" dirty="0"/>
          </a:p>
        </p:txBody>
      </p:sp>
      <p:sp>
        <p:nvSpPr>
          <p:cNvPr id="35" name="Rounded Rectangle 34"/>
          <p:cNvSpPr/>
          <p:nvPr/>
        </p:nvSpPr>
        <p:spPr>
          <a:xfrm>
            <a:off x="9903350" y="1516948"/>
            <a:ext cx="969264" cy="320040"/>
          </a:xfrm>
          <a:prstGeom prst="roundRect">
            <a:avLst/>
          </a:prstGeom>
          <a:ln>
            <a:solidFill>
              <a:srgbClr val="3F4A5A"/>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400" dirty="0" smtClean="0">
                <a:solidFill>
                  <a:srgbClr val="404B5A"/>
                </a:solidFill>
                <a:latin typeface="Avenir Next" charset="0"/>
                <a:ea typeface="Avenir Next" charset="0"/>
                <a:cs typeface="Avenir Next" charset="0"/>
                <a:sym typeface="Avenir"/>
              </a:rPr>
              <a:t>2017</a:t>
            </a:r>
            <a:endParaRPr lang="en-US" sz="1600" dirty="0"/>
          </a:p>
        </p:txBody>
      </p:sp>
      <p:sp>
        <p:nvSpPr>
          <p:cNvPr id="37" name="Teardrop 36"/>
          <p:cNvSpPr/>
          <p:nvPr/>
        </p:nvSpPr>
        <p:spPr>
          <a:xfrm rot="2700000" flipV="1">
            <a:off x="4118171" y="1979866"/>
            <a:ext cx="992135" cy="992135"/>
          </a:xfrm>
          <a:prstGeom prst="teardrop">
            <a:avLst>
              <a:gd name="adj" fmla="val 103995"/>
            </a:avLst>
          </a:prstGeom>
          <a:solidFill>
            <a:srgbClr val="33A1FC"/>
          </a:solidFill>
          <a:ln w="12700" cap="flat" cmpd="sng" algn="ctr">
            <a:noFill/>
            <a:prstDash val="solid"/>
            <a:miter lim="800000"/>
          </a:ln>
          <a:effectLst>
            <a:outerShdw blurRad="50800" dist="25400" dir="5400000" algn="t" rotWithShape="0">
              <a:srgbClr val="3F4A5A">
                <a:alpha val="25000"/>
              </a:srgbClr>
            </a:outerShdw>
          </a:effectLst>
        </p:spPr>
        <p:txBody>
          <a:bodyPr lIns="121917" tIns="60958" rIns="121917" bIns="60958"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smtClean="0">
              <a:ln>
                <a:noFill/>
              </a:ln>
              <a:solidFill>
                <a:srgbClr val="FFFFFF"/>
              </a:solidFill>
              <a:effectLst/>
              <a:uLnTx/>
              <a:uFillTx/>
              <a:latin typeface="Calibri"/>
              <a:ea typeface="+mn-ea"/>
              <a:cs typeface="Roboto condensed"/>
            </a:endParaRPr>
          </a:p>
        </p:txBody>
      </p:sp>
      <p:grpSp>
        <p:nvGrpSpPr>
          <p:cNvPr id="17" name="Group 330"/>
          <p:cNvGrpSpPr>
            <a:grpSpLocks noChangeAspect="1"/>
          </p:cNvGrpSpPr>
          <p:nvPr/>
        </p:nvGrpSpPr>
        <p:grpSpPr bwMode="auto">
          <a:xfrm>
            <a:off x="4245016" y="2156366"/>
            <a:ext cx="698619" cy="608992"/>
            <a:chOff x="5442" y="2017"/>
            <a:chExt cx="927" cy="949"/>
          </a:xfrm>
          <a:solidFill>
            <a:srgbClr val="FFFFFF"/>
          </a:solidFill>
        </p:grpSpPr>
        <p:sp>
          <p:nvSpPr>
            <p:cNvPr id="18" name="Freeform 332"/>
            <p:cNvSpPr>
              <a:spLocks/>
            </p:cNvSpPr>
            <p:nvPr/>
          </p:nvSpPr>
          <p:spPr bwMode="auto">
            <a:xfrm>
              <a:off x="6081" y="2017"/>
              <a:ext cx="194" cy="196"/>
            </a:xfrm>
            <a:custGeom>
              <a:avLst/>
              <a:gdLst>
                <a:gd name="T0" fmla="*/ 387 w 775"/>
                <a:gd name="T1" fmla="*/ 0 h 786"/>
                <a:gd name="T2" fmla="*/ 440 w 775"/>
                <a:gd name="T3" fmla="*/ 4 h 786"/>
                <a:gd name="T4" fmla="*/ 490 w 775"/>
                <a:gd name="T5" fmla="*/ 14 h 786"/>
                <a:gd name="T6" fmla="*/ 538 w 775"/>
                <a:gd name="T7" fmla="*/ 31 h 786"/>
                <a:gd name="T8" fmla="*/ 583 w 775"/>
                <a:gd name="T9" fmla="*/ 54 h 786"/>
                <a:gd name="T10" fmla="*/ 624 w 775"/>
                <a:gd name="T11" fmla="*/ 82 h 786"/>
                <a:gd name="T12" fmla="*/ 662 w 775"/>
                <a:gd name="T13" fmla="*/ 116 h 786"/>
                <a:gd name="T14" fmla="*/ 694 w 775"/>
                <a:gd name="T15" fmla="*/ 153 h 786"/>
                <a:gd name="T16" fmla="*/ 722 w 775"/>
                <a:gd name="T17" fmla="*/ 195 h 786"/>
                <a:gd name="T18" fmla="*/ 744 w 775"/>
                <a:gd name="T19" fmla="*/ 240 h 786"/>
                <a:gd name="T20" fmla="*/ 761 w 775"/>
                <a:gd name="T21" fmla="*/ 288 h 786"/>
                <a:gd name="T22" fmla="*/ 771 w 775"/>
                <a:gd name="T23" fmla="*/ 341 h 786"/>
                <a:gd name="T24" fmla="*/ 775 w 775"/>
                <a:gd name="T25" fmla="*/ 393 h 786"/>
                <a:gd name="T26" fmla="*/ 771 w 775"/>
                <a:gd name="T27" fmla="*/ 446 h 786"/>
                <a:gd name="T28" fmla="*/ 761 w 775"/>
                <a:gd name="T29" fmla="*/ 497 h 786"/>
                <a:gd name="T30" fmla="*/ 744 w 775"/>
                <a:gd name="T31" fmla="*/ 545 h 786"/>
                <a:gd name="T32" fmla="*/ 722 w 775"/>
                <a:gd name="T33" fmla="*/ 591 h 786"/>
                <a:gd name="T34" fmla="*/ 694 w 775"/>
                <a:gd name="T35" fmla="*/ 632 h 786"/>
                <a:gd name="T36" fmla="*/ 662 w 775"/>
                <a:gd name="T37" fmla="*/ 671 h 786"/>
                <a:gd name="T38" fmla="*/ 624 w 775"/>
                <a:gd name="T39" fmla="*/ 704 h 786"/>
                <a:gd name="T40" fmla="*/ 583 w 775"/>
                <a:gd name="T41" fmla="*/ 732 h 786"/>
                <a:gd name="T42" fmla="*/ 538 w 775"/>
                <a:gd name="T43" fmla="*/ 755 h 786"/>
                <a:gd name="T44" fmla="*/ 490 w 775"/>
                <a:gd name="T45" fmla="*/ 771 h 786"/>
                <a:gd name="T46" fmla="*/ 440 w 775"/>
                <a:gd name="T47" fmla="*/ 782 h 786"/>
                <a:gd name="T48" fmla="*/ 387 w 775"/>
                <a:gd name="T49" fmla="*/ 786 h 786"/>
                <a:gd name="T50" fmla="*/ 334 w 775"/>
                <a:gd name="T51" fmla="*/ 782 h 786"/>
                <a:gd name="T52" fmla="*/ 284 w 775"/>
                <a:gd name="T53" fmla="*/ 771 h 786"/>
                <a:gd name="T54" fmla="*/ 236 w 775"/>
                <a:gd name="T55" fmla="*/ 755 h 786"/>
                <a:gd name="T56" fmla="*/ 191 w 775"/>
                <a:gd name="T57" fmla="*/ 732 h 786"/>
                <a:gd name="T58" fmla="*/ 150 w 775"/>
                <a:gd name="T59" fmla="*/ 704 h 786"/>
                <a:gd name="T60" fmla="*/ 112 w 775"/>
                <a:gd name="T61" fmla="*/ 671 h 786"/>
                <a:gd name="T62" fmla="*/ 80 w 775"/>
                <a:gd name="T63" fmla="*/ 632 h 786"/>
                <a:gd name="T64" fmla="*/ 52 w 775"/>
                <a:gd name="T65" fmla="*/ 591 h 786"/>
                <a:gd name="T66" fmla="*/ 30 w 775"/>
                <a:gd name="T67" fmla="*/ 545 h 786"/>
                <a:gd name="T68" fmla="*/ 13 w 775"/>
                <a:gd name="T69" fmla="*/ 497 h 786"/>
                <a:gd name="T70" fmla="*/ 3 w 775"/>
                <a:gd name="T71" fmla="*/ 446 h 786"/>
                <a:gd name="T72" fmla="*/ 0 w 775"/>
                <a:gd name="T73" fmla="*/ 393 h 786"/>
                <a:gd name="T74" fmla="*/ 3 w 775"/>
                <a:gd name="T75" fmla="*/ 341 h 786"/>
                <a:gd name="T76" fmla="*/ 13 w 775"/>
                <a:gd name="T77" fmla="*/ 288 h 786"/>
                <a:gd name="T78" fmla="*/ 30 w 775"/>
                <a:gd name="T79" fmla="*/ 240 h 786"/>
                <a:gd name="T80" fmla="*/ 52 w 775"/>
                <a:gd name="T81" fmla="*/ 195 h 786"/>
                <a:gd name="T82" fmla="*/ 80 w 775"/>
                <a:gd name="T83" fmla="*/ 153 h 786"/>
                <a:gd name="T84" fmla="*/ 112 w 775"/>
                <a:gd name="T85" fmla="*/ 116 h 786"/>
                <a:gd name="T86" fmla="*/ 150 w 775"/>
                <a:gd name="T87" fmla="*/ 82 h 786"/>
                <a:gd name="T88" fmla="*/ 191 w 775"/>
                <a:gd name="T89" fmla="*/ 54 h 786"/>
                <a:gd name="T90" fmla="*/ 236 w 775"/>
                <a:gd name="T91" fmla="*/ 31 h 786"/>
                <a:gd name="T92" fmla="*/ 284 w 775"/>
                <a:gd name="T93" fmla="*/ 14 h 786"/>
                <a:gd name="T94" fmla="*/ 334 w 775"/>
                <a:gd name="T95" fmla="*/ 4 h 786"/>
                <a:gd name="T96" fmla="*/ 387 w 775"/>
                <a:gd name="T97"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5" h="786">
                  <a:moveTo>
                    <a:pt x="387" y="0"/>
                  </a:moveTo>
                  <a:lnTo>
                    <a:pt x="440" y="4"/>
                  </a:lnTo>
                  <a:lnTo>
                    <a:pt x="490" y="14"/>
                  </a:lnTo>
                  <a:lnTo>
                    <a:pt x="538" y="31"/>
                  </a:lnTo>
                  <a:lnTo>
                    <a:pt x="583" y="54"/>
                  </a:lnTo>
                  <a:lnTo>
                    <a:pt x="624" y="82"/>
                  </a:lnTo>
                  <a:lnTo>
                    <a:pt x="662" y="116"/>
                  </a:lnTo>
                  <a:lnTo>
                    <a:pt x="694" y="153"/>
                  </a:lnTo>
                  <a:lnTo>
                    <a:pt x="722" y="195"/>
                  </a:lnTo>
                  <a:lnTo>
                    <a:pt x="744" y="240"/>
                  </a:lnTo>
                  <a:lnTo>
                    <a:pt x="761" y="288"/>
                  </a:lnTo>
                  <a:lnTo>
                    <a:pt x="771" y="341"/>
                  </a:lnTo>
                  <a:lnTo>
                    <a:pt x="775" y="393"/>
                  </a:lnTo>
                  <a:lnTo>
                    <a:pt x="771" y="446"/>
                  </a:lnTo>
                  <a:lnTo>
                    <a:pt x="761" y="497"/>
                  </a:lnTo>
                  <a:lnTo>
                    <a:pt x="744" y="545"/>
                  </a:lnTo>
                  <a:lnTo>
                    <a:pt x="722" y="591"/>
                  </a:lnTo>
                  <a:lnTo>
                    <a:pt x="694" y="632"/>
                  </a:lnTo>
                  <a:lnTo>
                    <a:pt x="662" y="671"/>
                  </a:lnTo>
                  <a:lnTo>
                    <a:pt x="624" y="704"/>
                  </a:lnTo>
                  <a:lnTo>
                    <a:pt x="583" y="732"/>
                  </a:lnTo>
                  <a:lnTo>
                    <a:pt x="538" y="755"/>
                  </a:lnTo>
                  <a:lnTo>
                    <a:pt x="490" y="771"/>
                  </a:lnTo>
                  <a:lnTo>
                    <a:pt x="440" y="782"/>
                  </a:lnTo>
                  <a:lnTo>
                    <a:pt x="387" y="786"/>
                  </a:lnTo>
                  <a:lnTo>
                    <a:pt x="334" y="782"/>
                  </a:lnTo>
                  <a:lnTo>
                    <a:pt x="284" y="771"/>
                  </a:lnTo>
                  <a:lnTo>
                    <a:pt x="236" y="755"/>
                  </a:lnTo>
                  <a:lnTo>
                    <a:pt x="191" y="732"/>
                  </a:lnTo>
                  <a:lnTo>
                    <a:pt x="150" y="704"/>
                  </a:lnTo>
                  <a:lnTo>
                    <a:pt x="112" y="671"/>
                  </a:lnTo>
                  <a:lnTo>
                    <a:pt x="80" y="632"/>
                  </a:lnTo>
                  <a:lnTo>
                    <a:pt x="52" y="591"/>
                  </a:lnTo>
                  <a:lnTo>
                    <a:pt x="30" y="545"/>
                  </a:lnTo>
                  <a:lnTo>
                    <a:pt x="13" y="497"/>
                  </a:lnTo>
                  <a:lnTo>
                    <a:pt x="3" y="446"/>
                  </a:lnTo>
                  <a:lnTo>
                    <a:pt x="0" y="393"/>
                  </a:lnTo>
                  <a:lnTo>
                    <a:pt x="3" y="341"/>
                  </a:lnTo>
                  <a:lnTo>
                    <a:pt x="13" y="288"/>
                  </a:lnTo>
                  <a:lnTo>
                    <a:pt x="30" y="240"/>
                  </a:lnTo>
                  <a:lnTo>
                    <a:pt x="52" y="195"/>
                  </a:lnTo>
                  <a:lnTo>
                    <a:pt x="80" y="153"/>
                  </a:lnTo>
                  <a:lnTo>
                    <a:pt x="112" y="116"/>
                  </a:lnTo>
                  <a:lnTo>
                    <a:pt x="150" y="82"/>
                  </a:lnTo>
                  <a:lnTo>
                    <a:pt x="191" y="54"/>
                  </a:lnTo>
                  <a:lnTo>
                    <a:pt x="236" y="31"/>
                  </a:lnTo>
                  <a:lnTo>
                    <a:pt x="284" y="14"/>
                  </a:lnTo>
                  <a:lnTo>
                    <a:pt x="334" y="4"/>
                  </a:lnTo>
                  <a:lnTo>
                    <a:pt x="38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4A4A4A"/>
                </a:solidFill>
                <a:effectLst/>
                <a:uLnTx/>
                <a:uFillTx/>
                <a:latin typeface="Calibri"/>
              </a:endParaRPr>
            </a:p>
          </p:txBody>
        </p:sp>
        <p:sp>
          <p:nvSpPr>
            <p:cNvPr id="19" name="Freeform 333"/>
            <p:cNvSpPr>
              <a:spLocks/>
            </p:cNvSpPr>
            <p:nvPr/>
          </p:nvSpPr>
          <p:spPr bwMode="auto">
            <a:xfrm>
              <a:off x="5859" y="2251"/>
              <a:ext cx="510" cy="715"/>
            </a:xfrm>
            <a:custGeom>
              <a:avLst/>
              <a:gdLst>
                <a:gd name="T0" fmla="*/ 1653 w 2043"/>
                <a:gd name="T1" fmla="*/ 40 h 2863"/>
                <a:gd name="T2" fmla="*/ 1734 w 2043"/>
                <a:gd name="T3" fmla="*/ 121 h 2863"/>
                <a:gd name="T4" fmla="*/ 1815 w 2043"/>
                <a:gd name="T5" fmla="*/ 232 h 2863"/>
                <a:gd name="T6" fmla="*/ 1891 w 2043"/>
                <a:gd name="T7" fmla="*/ 376 h 2863"/>
                <a:gd name="T8" fmla="*/ 1957 w 2043"/>
                <a:gd name="T9" fmla="*/ 560 h 2863"/>
                <a:gd name="T10" fmla="*/ 2007 w 2043"/>
                <a:gd name="T11" fmla="*/ 786 h 2863"/>
                <a:gd name="T12" fmla="*/ 2037 w 2043"/>
                <a:gd name="T13" fmla="*/ 1059 h 2863"/>
                <a:gd name="T14" fmla="*/ 2039 w 2043"/>
                <a:gd name="T15" fmla="*/ 1301 h 2863"/>
                <a:gd name="T16" fmla="*/ 1996 w 2043"/>
                <a:gd name="T17" fmla="*/ 1383 h 2863"/>
                <a:gd name="T18" fmla="*/ 1917 w 2043"/>
                <a:gd name="T19" fmla="*/ 1428 h 2863"/>
                <a:gd name="T20" fmla="*/ 1822 w 2043"/>
                <a:gd name="T21" fmla="*/ 1418 h 2863"/>
                <a:gd name="T22" fmla="*/ 1747 w 2043"/>
                <a:gd name="T23" fmla="*/ 1358 h 2863"/>
                <a:gd name="T24" fmla="*/ 1718 w 2043"/>
                <a:gd name="T25" fmla="*/ 1269 h 2863"/>
                <a:gd name="T26" fmla="*/ 1715 w 2043"/>
                <a:gd name="T27" fmla="*/ 1048 h 2863"/>
                <a:gd name="T28" fmla="*/ 1697 w 2043"/>
                <a:gd name="T29" fmla="*/ 859 h 2863"/>
                <a:gd name="T30" fmla="*/ 1649 w 2043"/>
                <a:gd name="T31" fmla="*/ 703 h 2863"/>
                <a:gd name="T32" fmla="*/ 1648 w 2043"/>
                <a:gd name="T33" fmla="*/ 1289 h 2863"/>
                <a:gd name="T34" fmla="*/ 1627 w 2043"/>
                <a:gd name="T35" fmla="*/ 1388 h 2863"/>
                <a:gd name="T36" fmla="*/ 1607 w 2043"/>
                <a:gd name="T37" fmla="*/ 2738 h 2863"/>
                <a:gd name="T38" fmla="*/ 1563 w 2043"/>
                <a:gd name="T39" fmla="*/ 2818 h 2863"/>
                <a:gd name="T40" fmla="*/ 1484 w 2043"/>
                <a:gd name="T41" fmla="*/ 2859 h 2863"/>
                <a:gd name="T42" fmla="*/ 1396 w 2043"/>
                <a:gd name="T43" fmla="*/ 2854 h 2863"/>
                <a:gd name="T44" fmla="*/ 1331 w 2043"/>
                <a:gd name="T45" fmla="*/ 2809 h 2863"/>
                <a:gd name="T46" fmla="*/ 1296 w 2043"/>
                <a:gd name="T47" fmla="*/ 2732 h 2863"/>
                <a:gd name="T48" fmla="*/ 1248 w 2043"/>
                <a:gd name="T49" fmla="*/ 2732 h 2863"/>
                <a:gd name="T50" fmla="*/ 1210 w 2043"/>
                <a:gd name="T51" fmla="*/ 2809 h 2863"/>
                <a:gd name="T52" fmla="*/ 1141 w 2043"/>
                <a:gd name="T53" fmla="*/ 2854 h 2863"/>
                <a:gd name="T54" fmla="*/ 1053 w 2043"/>
                <a:gd name="T55" fmla="*/ 2859 h 2863"/>
                <a:gd name="T56" fmla="*/ 969 w 2043"/>
                <a:gd name="T57" fmla="*/ 2818 h 2863"/>
                <a:gd name="T58" fmla="*/ 922 w 2043"/>
                <a:gd name="T59" fmla="*/ 2740 h 2863"/>
                <a:gd name="T60" fmla="*/ 902 w 2043"/>
                <a:gd name="T61" fmla="*/ 1388 h 2863"/>
                <a:gd name="T62" fmla="*/ 881 w 2043"/>
                <a:gd name="T63" fmla="*/ 1289 h 2863"/>
                <a:gd name="T64" fmla="*/ 880 w 2043"/>
                <a:gd name="T65" fmla="*/ 625 h 2863"/>
                <a:gd name="T66" fmla="*/ 660 w 2043"/>
                <a:gd name="T67" fmla="*/ 880 h 2863"/>
                <a:gd name="T68" fmla="*/ 594 w 2043"/>
                <a:gd name="T69" fmla="*/ 898 h 2863"/>
                <a:gd name="T70" fmla="*/ 533 w 2043"/>
                <a:gd name="T71" fmla="*/ 888 h 2863"/>
                <a:gd name="T72" fmla="*/ 53 w 2043"/>
                <a:gd name="T73" fmla="*/ 470 h 2863"/>
                <a:gd name="T74" fmla="*/ 5 w 2043"/>
                <a:gd name="T75" fmla="*/ 391 h 2863"/>
                <a:gd name="T76" fmla="*/ 8 w 2043"/>
                <a:gd name="T77" fmla="*/ 301 h 2863"/>
                <a:gd name="T78" fmla="*/ 63 w 2043"/>
                <a:gd name="T79" fmla="*/ 224 h 2863"/>
                <a:gd name="T80" fmla="*/ 149 w 2043"/>
                <a:gd name="T81" fmla="*/ 193 h 2863"/>
                <a:gd name="T82" fmla="*/ 236 w 2043"/>
                <a:gd name="T83" fmla="*/ 214 h 2863"/>
                <a:gd name="T84" fmla="*/ 955 w 2043"/>
                <a:gd name="T85" fmla="*/ 31 h 2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3" h="2863">
                  <a:moveTo>
                    <a:pt x="1601" y="0"/>
                  </a:moveTo>
                  <a:lnTo>
                    <a:pt x="1626" y="19"/>
                  </a:lnTo>
                  <a:lnTo>
                    <a:pt x="1653" y="40"/>
                  </a:lnTo>
                  <a:lnTo>
                    <a:pt x="1679" y="65"/>
                  </a:lnTo>
                  <a:lnTo>
                    <a:pt x="1707" y="91"/>
                  </a:lnTo>
                  <a:lnTo>
                    <a:pt x="1734" y="121"/>
                  </a:lnTo>
                  <a:lnTo>
                    <a:pt x="1761" y="154"/>
                  </a:lnTo>
                  <a:lnTo>
                    <a:pt x="1788" y="191"/>
                  </a:lnTo>
                  <a:lnTo>
                    <a:pt x="1815" y="232"/>
                  </a:lnTo>
                  <a:lnTo>
                    <a:pt x="1841" y="276"/>
                  </a:lnTo>
                  <a:lnTo>
                    <a:pt x="1866" y="324"/>
                  </a:lnTo>
                  <a:lnTo>
                    <a:pt x="1891" y="376"/>
                  </a:lnTo>
                  <a:lnTo>
                    <a:pt x="1914" y="434"/>
                  </a:lnTo>
                  <a:lnTo>
                    <a:pt x="1936" y="494"/>
                  </a:lnTo>
                  <a:lnTo>
                    <a:pt x="1957" y="560"/>
                  </a:lnTo>
                  <a:lnTo>
                    <a:pt x="1975" y="630"/>
                  </a:lnTo>
                  <a:lnTo>
                    <a:pt x="1993" y="705"/>
                  </a:lnTo>
                  <a:lnTo>
                    <a:pt x="2007" y="786"/>
                  </a:lnTo>
                  <a:lnTo>
                    <a:pt x="2020" y="872"/>
                  </a:lnTo>
                  <a:lnTo>
                    <a:pt x="2029" y="962"/>
                  </a:lnTo>
                  <a:lnTo>
                    <a:pt x="2037" y="1059"/>
                  </a:lnTo>
                  <a:lnTo>
                    <a:pt x="2042" y="1161"/>
                  </a:lnTo>
                  <a:lnTo>
                    <a:pt x="2043" y="1269"/>
                  </a:lnTo>
                  <a:lnTo>
                    <a:pt x="2039" y="1301"/>
                  </a:lnTo>
                  <a:lnTo>
                    <a:pt x="2029" y="1332"/>
                  </a:lnTo>
                  <a:lnTo>
                    <a:pt x="2016" y="1359"/>
                  </a:lnTo>
                  <a:lnTo>
                    <a:pt x="1996" y="1383"/>
                  </a:lnTo>
                  <a:lnTo>
                    <a:pt x="1973" y="1403"/>
                  </a:lnTo>
                  <a:lnTo>
                    <a:pt x="1946" y="1418"/>
                  </a:lnTo>
                  <a:lnTo>
                    <a:pt x="1917" y="1428"/>
                  </a:lnTo>
                  <a:lnTo>
                    <a:pt x="1885" y="1431"/>
                  </a:lnTo>
                  <a:lnTo>
                    <a:pt x="1853" y="1428"/>
                  </a:lnTo>
                  <a:lnTo>
                    <a:pt x="1822" y="1418"/>
                  </a:lnTo>
                  <a:lnTo>
                    <a:pt x="1794" y="1403"/>
                  </a:lnTo>
                  <a:lnTo>
                    <a:pt x="1768" y="1383"/>
                  </a:lnTo>
                  <a:lnTo>
                    <a:pt x="1747" y="1358"/>
                  </a:lnTo>
                  <a:lnTo>
                    <a:pt x="1731" y="1331"/>
                  </a:lnTo>
                  <a:lnTo>
                    <a:pt x="1722" y="1301"/>
                  </a:lnTo>
                  <a:lnTo>
                    <a:pt x="1718" y="1269"/>
                  </a:lnTo>
                  <a:lnTo>
                    <a:pt x="1718" y="1192"/>
                  </a:lnTo>
                  <a:lnTo>
                    <a:pt x="1717" y="1117"/>
                  </a:lnTo>
                  <a:lnTo>
                    <a:pt x="1715" y="1048"/>
                  </a:lnTo>
                  <a:lnTo>
                    <a:pt x="1712" y="982"/>
                  </a:lnTo>
                  <a:lnTo>
                    <a:pt x="1706" y="919"/>
                  </a:lnTo>
                  <a:lnTo>
                    <a:pt x="1697" y="859"/>
                  </a:lnTo>
                  <a:lnTo>
                    <a:pt x="1685" y="803"/>
                  </a:lnTo>
                  <a:lnTo>
                    <a:pt x="1669" y="751"/>
                  </a:lnTo>
                  <a:lnTo>
                    <a:pt x="1649" y="703"/>
                  </a:lnTo>
                  <a:lnTo>
                    <a:pt x="1649" y="1215"/>
                  </a:lnTo>
                  <a:lnTo>
                    <a:pt x="1649" y="1253"/>
                  </a:lnTo>
                  <a:lnTo>
                    <a:pt x="1648" y="1289"/>
                  </a:lnTo>
                  <a:lnTo>
                    <a:pt x="1644" y="1322"/>
                  </a:lnTo>
                  <a:lnTo>
                    <a:pt x="1638" y="1356"/>
                  </a:lnTo>
                  <a:lnTo>
                    <a:pt x="1627" y="1388"/>
                  </a:lnTo>
                  <a:lnTo>
                    <a:pt x="1610" y="1419"/>
                  </a:lnTo>
                  <a:lnTo>
                    <a:pt x="1610" y="2707"/>
                  </a:lnTo>
                  <a:lnTo>
                    <a:pt x="1607" y="2738"/>
                  </a:lnTo>
                  <a:lnTo>
                    <a:pt x="1598" y="2768"/>
                  </a:lnTo>
                  <a:lnTo>
                    <a:pt x="1583" y="2794"/>
                  </a:lnTo>
                  <a:lnTo>
                    <a:pt x="1563" y="2818"/>
                  </a:lnTo>
                  <a:lnTo>
                    <a:pt x="1540" y="2837"/>
                  </a:lnTo>
                  <a:lnTo>
                    <a:pt x="1513" y="2850"/>
                  </a:lnTo>
                  <a:lnTo>
                    <a:pt x="1484" y="2859"/>
                  </a:lnTo>
                  <a:lnTo>
                    <a:pt x="1452" y="2863"/>
                  </a:lnTo>
                  <a:lnTo>
                    <a:pt x="1423" y="2860"/>
                  </a:lnTo>
                  <a:lnTo>
                    <a:pt x="1396" y="2854"/>
                  </a:lnTo>
                  <a:lnTo>
                    <a:pt x="1372" y="2843"/>
                  </a:lnTo>
                  <a:lnTo>
                    <a:pt x="1350" y="2828"/>
                  </a:lnTo>
                  <a:lnTo>
                    <a:pt x="1331" y="2809"/>
                  </a:lnTo>
                  <a:lnTo>
                    <a:pt x="1315" y="2788"/>
                  </a:lnTo>
                  <a:lnTo>
                    <a:pt x="1303" y="2762"/>
                  </a:lnTo>
                  <a:lnTo>
                    <a:pt x="1296" y="2732"/>
                  </a:lnTo>
                  <a:lnTo>
                    <a:pt x="1293" y="2700"/>
                  </a:lnTo>
                  <a:lnTo>
                    <a:pt x="1252" y="2700"/>
                  </a:lnTo>
                  <a:lnTo>
                    <a:pt x="1248" y="2732"/>
                  </a:lnTo>
                  <a:lnTo>
                    <a:pt x="1241" y="2762"/>
                  </a:lnTo>
                  <a:lnTo>
                    <a:pt x="1227" y="2788"/>
                  </a:lnTo>
                  <a:lnTo>
                    <a:pt x="1210" y="2809"/>
                  </a:lnTo>
                  <a:lnTo>
                    <a:pt x="1190" y="2828"/>
                  </a:lnTo>
                  <a:lnTo>
                    <a:pt x="1167" y="2843"/>
                  </a:lnTo>
                  <a:lnTo>
                    <a:pt x="1141" y="2854"/>
                  </a:lnTo>
                  <a:lnTo>
                    <a:pt x="1113" y="2860"/>
                  </a:lnTo>
                  <a:lnTo>
                    <a:pt x="1085" y="2863"/>
                  </a:lnTo>
                  <a:lnTo>
                    <a:pt x="1053" y="2859"/>
                  </a:lnTo>
                  <a:lnTo>
                    <a:pt x="1022" y="2850"/>
                  </a:lnTo>
                  <a:lnTo>
                    <a:pt x="994" y="2837"/>
                  </a:lnTo>
                  <a:lnTo>
                    <a:pt x="969" y="2818"/>
                  </a:lnTo>
                  <a:lnTo>
                    <a:pt x="949" y="2796"/>
                  </a:lnTo>
                  <a:lnTo>
                    <a:pt x="933" y="2768"/>
                  </a:lnTo>
                  <a:lnTo>
                    <a:pt x="922" y="2740"/>
                  </a:lnTo>
                  <a:lnTo>
                    <a:pt x="919" y="2707"/>
                  </a:lnTo>
                  <a:lnTo>
                    <a:pt x="919" y="1419"/>
                  </a:lnTo>
                  <a:lnTo>
                    <a:pt x="902" y="1388"/>
                  </a:lnTo>
                  <a:lnTo>
                    <a:pt x="891" y="1356"/>
                  </a:lnTo>
                  <a:lnTo>
                    <a:pt x="885" y="1323"/>
                  </a:lnTo>
                  <a:lnTo>
                    <a:pt x="881" y="1289"/>
                  </a:lnTo>
                  <a:lnTo>
                    <a:pt x="880" y="1253"/>
                  </a:lnTo>
                  <a:lnTo>
                    <a:pt x="880" y="1215"/>
                  </a:lnTo>
                  <a:lnTo>
                    <a:pt x="880" y="625"/>
                  </a:lnTo>
                  <a:lnTo>
                    <a:pt x="709" y="839"/>
                  </a:lnTo>
                  <a:lnTo>
                    <a:pt x="686" y="862"/>
                  </a:lnTo>
                  <a:lnTo>
                    <a:pt x="660" y="880"/>
                  </a:lnTo>
                  <a:lnTo>
                    <a:pt x="631" y="892"/>
                  </a:lnTo>
                  <a:lnTo>
                    <a:pt x="599" y="898"/>
                  </a:lnTo>
                  <a:lnTo>
                    <a:pt x="594" y="898"/>
                  </a:lnTo>
                  <a:lnTo>
                    <a:pt x="588" y="899"/>
                  </a:lnTo>
                  <a:lnTo>
                    <a:pt x="560" y="895"/>
                  </a:lnTo>
                  <a:lnTo>
                    <a:pt x="533" y="888"/>
                  </a:lnTo>
                  <a:lnTo>
                    <a:pt x="507" y="875"/>
                  </a:lnTo>
                  <a:lnTo>
                    <a:pt x="484" y="858"/>
                  </a:lnTo>
                  <a:lnTo>
                    <a:pt x="53" y="470"/>
                  </a:lnTo>
                  <a:lnTo>
                    <a:pt x="31" y="446"/>
                  </a:lnTo>
                  <a:lnTo>
                    <a:pt x="15" y="420"/>
                  </a:lnTo>
                  <a:lnTo>
                    <a:pt x="5" y="391"/>
                  </a:lnTo>
                  <a:lnTo>
                    <a:pt x="0" y="360"/>
                  </a:lnTo>
                  <a:lnTo>
                    <a:pt x="2" y="330"/>
                  </a:lnTo>
                  <a:lnTo>
                    <a:pt x="8" y="301"/>
                  </a:lnTo>
                  <a:lnTo>
                    <a:pt x="21" y="272"/>
                  </a:lnTo>
                  <a:lnTo>
                    <a:pt x="40" y="245"/>
                  </a:lnTo>
                  <a:lnTo>
                    <a:pt x="63" y="224"/>
                  </a:lnTo>
                  <a:lnTo>
                    <a:pt x="90" y="208"/>
                  </a:lnTo>
                  <a:lnTo>
                    <a:pt x="118" y="198"/>
                  </a:lnTo>
                  <a:lnTo>
                    <a:pt x="149" y="193"/>
                  </a:lnTo>
                  <a:lnTo>
                    <a:pt x="178" y="194"/>
                  </a:lnTo>
                  <a:lnTo>
                    <a:pt x="208" y="200"/>
                  </a:lnTo>
                  <a:lnTo>
                    <a:pt x="236" y="214"/>
                  </a:lnTo>
                  <a:lnTo>
                    <a:pt x="262" y="232"/>
                  </a:lnTo>
                  <a:lnTo>
                    <a:pt x="571" y="509"/>
                  </a:lnTo>
                  <a:lnTo>
                    <a:pt x="955" y="31"/>
                  </a:lnTo>
                  <a:lnTo>
                    <a:pt x="1276" y="455"/>
                  </a:lnTo>
                  <a:lnTo>
                    <a:pt x="160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4A4A4A"/>
                </a:solidFill>
                <a:effectLst/>
                <a:uLnTx/>
                <a:uFillTx/>
                <a:latin typeface="Calibri"/>
              </a:endParaRPr>
            </a:p>
          </p:txBody>
        </p:sp>
        <p:sp>
          <p:nvSpPr>
            <p:cNvPr id="20" name="Freeform 334"/>
            <p:cNvSpPr>
              <a:spLocks/>
            </p:cNvSpPr>
            <p:nvPr/>
          </p:nvSpPr>
          <p:spPr bwMode="auto">
            <a:xfrm>
              <a:off x="6114" y="2220"/>
              <a:ext cx="122" cy="55"/>
            </a:xfrm>
            <a:custGeom>
              <a:avLst/>
              <a:gdLst>
                <a:gd name="T0" fmla="*/ 251 w 491"/>
                <a:gd name="T1" fmla="*/ 0 h 221"/>
                <a:gd name="T2" fmla="*/ 275 w 491"/>
                <a:gd name="T3" fmla="*/ 3 h 221"/>
                <a:gd name="T4" fmla="*/ 297 w 491"/>
                <a:gd name="T5" fmla="*/ 10 h 221"/>
                <a:gd name="T6" fmla="*/ 315 w 491"/>
                <a:gd name="T7" fmla="*/ 21 h 221"/>
                <a:gd name="T8" fmla="*/ 332 w 491"/>
                <a:gd name="T9" fmla="*/ 36 h 221"/>
                <a:gd name="T10" fmla="*/ 345 w 491"/>
                <a:gd name="T11" fmla="*/ 55 h 221"/>
                <a:gd name="T12" fmla="*/ 437 w 491"/>
                <a:gd name="T13" fmla="*/ 14 h 221"/>
                <a:gd name="T14" fmla="*/ 450 w 491"/>
                <a:gd name="T15" fmla="*/ 11 h 221"/>
                <a:gd name="T16" fmla="*/ 462 w 491"/>
                <a:gd name="T17" fmla="*/ 13 h 221"/>
                <a:gd name="T18" fmla="*/ 475 w 491"/>
                <a:gd name="T19" fmla="*/ 19 h 221"/>
                <a:gd name="T20" fmla="*/ 484 w 491"/>
                <a:gd name="T21" fmla="*/ 29 h 221"/>
                <a:gd name="T22" fmla="*/ 489 w 491"/>
                <a:gd name="T23" fmla="*/ 41 h 221"/>
                <a:gd name="T24" fmla="*/ 491 w 491"/>
                <a:gd name="T25" fmla="*/ 55 h 221"/>
                <a:gd name="T26" fmla="*/ 491 w 491"/>
                <a:gd name="T27" fmla="*/ 170 h 221"/>
                <a:gd name="T28" fmla="*/ 489 w 491"/>
                <a:gd name="T29" fmla="*/ 185 h 221"/>
                <a:gd name="T30" fmla="*/ 484 w 491"/>
                <a:gd name="T31" fmla="*/ 196 h 221"/>
                <a:gd name="T32" fmla="*/ 476 w 491"/>
                <a:gd name="T33" fmla="*/ 206 h 221"/>
                <a:gd name="T34" fmla="*/ 466 w 491"/>
                <a:gd name="T35" fmla="*/ 212 h 221"/>
                <a:gd name="T36" fmla="*/ 455 w 491"/>
                <a:gd name="T37" fmla="*/ 215 h 221"/>
                <a:gd name="T38" fmla="*/ 443 w 491"/>
                <a:gd name="T39" fmla="*/ 214 h 221"/>
                <a:gd name="T40" fmla="*/ 414 w 491"/>
                <a:gd name="T41" fmla="*/ 205 h 221"/>
                <a:gd name="T42" fmla="*/ 385 w 491"/>
                <a:gd name="T43" fmla="*/ 195 h 221"/>
                <a:gd name="T44" fmla="*/ 358 w 491"/>
                <a:gd name="T45" fmla="*/ 188 h 221"/>
                <a:gd name="T46" fmla="*/ 336 w 491"/>
                <a:gd name="T47" fmla="*/ 180 h 221"/>
                <a:gd name="T48" fmla="*/ 319 w 491"/>
                <a:gd name="T49" fmla="*/ 196 h 221"/>
                <a:gd name="T50" fmla="*/ 299 w 491"/>
                <a:gd name="T51" fmla="*/ 210 h 221"/>
                <a:gd name="T52" fmla="*/ 276 w 491"/>
                <a:gd name="T53" fmla="*/ 217 h 221"/>
                <a:gd name="T54" fmla="*/ 251 w 491"/>
                <a:gd name="T55" fmla="*/ 221 h 221"/>
                <a:gd name="T56" fmla="*/ 228 w 491"/>
                <a:gd name="T57" fmla="*/ 217 h 221"/>
                <a:gd name="T58" fmla="*/ 206 w 491"/>
                <a:gd name="T59" fmla="*/ 210 h 221"/>
                <a:gd name="T60" fmla="*/ 186 w 491"/>
                <a:gd name="T61" fmla="*/ 199 h 221"/>
                <a:gd name="T62" fmla="*/ 169 w 491"/>
                <a:gd name="T63" fmla="*/ 183 h 221"/>
                <a:gd name="T64" fmla="*/ 152 w 491"/>
                <a:gd name="T65" fmla="*/ 188 h 221"/>
                <a:gd name="T66" fmla="*/ 130 w 491"/>
                <a:gd name="T67" fmla="*/ 194 h 221"/>
                <a:gd name="T68" fmla="*/ 108 w 491"/>
                <a:gd name="T69" fmla="*/ 201 h 221"/>
                <a:gd name="T70" fmla="*/ 83 w 491"/>
                <a:gd name="T71" fmla="*/ 209 h 221"/>
                <a:gd name="T72" fmla="*/ 60 w 491"/>
                <a:gd name="T73" fmla="*/ 216 h 221"/>
                <a:gd name="T74" fmla="*/ 46 w 491"/>
                <a:gd name="T75" fmla="*/ 217 h 221"/>
                <a:gd name="T76" fmla="*/ 33 w 491"/>
                <a:gd name="T77" fmla="*/ 215 h 221"/>
                <a:gd name="T78" fmla="*/ 19 w 491"/>
                <a:gd name="T79" fmla="*/ 209 h 221"/>
                <a:gd name="T80" fmla="*/ 10 w 491"/>
                <a:gd name="T81" fmla="*/ 199 h 221"/>
                <a:gd name="T82" fmla="*/ 2 w 491"/>
                <a:gd name="T83" fmla="*/ 186 h 221"/>
                <a:gd name="T84" fmla="*/ 0 w 491"/>
                <a:gd name="T85" fmla="*/ 173 h 221"/>
                <a:gd name="T86" fmla="*/ 0 w 491"/>
                <a:gd name="T87" fmla="*/ 57 h 221"/>
                <a:gd name="T88" fmla="*/ 2 w 491"/>
                <a:gd name="T89" fmla="*/ 42 h 221"/>
                <a:gd name="T90" fmla="*/ 11 w 491"/>
                <a:gd name="T91" fmla="*/ 30 h 221"/>
                <a:gd name="T92" fmla="*/ 22 w 491"/>
                <a:gd name="T93" fmla="*/ 20 h 221"/>
                <a:gd name="T94" fmla="*/ 35 w 491"/>
                <a:gd name="T95" fmla="*/ 14 h 221"/>
                <a:gd name="T96" fmla="*/ 51 w 491"/>
                <a:gd name="T97" fmla="*/ 13 h 221"/>
                <a:gd name="T98" fmla="*/ 66 w 491"/>
                <a:gd name="T99" fmla="*/ 16 h 221"/>
                <a:gd name="T100" fmla="*/ 158 w 491"/>
                <a:gd name="T101" fmla="*/ 55 h 221"/>
                <a:gd name="T102" fmla="*/ 170 w 491"/>
                <a:gd name="T103" fmla="*/ 37 h 221"/>
                <a:gd name="T104" fmla="*/ 187 w 491"/>
                <a:gd name="T105" fmla="*/ 21 h 221"/>
                <a:gd name="T106" fmla="*/ 206 w 491"/>
                <a:gd name="T107" fmla="*/ 10 h 221"/>
                <a:gd name="T108" fmla="*/ 228 w 491"/>
                <a:gd name="T109" fmla="*/ 3 h 221"/>
                <a:gd name="T110" fmla="*/ 251 w 491"/>
                <a:gd name="T11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1" h="221">
                  <a:moveTo>
                    <a:pt x="251" y="0"/>
                  </a:moveTo>
                  <a:lnTo>
                    <a:pt x="275" y="3"/>
                  </a:lnTo>
                  <a:lnTo>
                    <a:pt x="297" y="10"/>
                  </a:lnTo>
                  <a:lnTo>
                    <a:pt x="315" y="21"/>
                  </a:lnTo>
                  <a:lnTo>
                    <a:pt x="332" y="36"/>
                  </a:lnTo>
                  <a:lnTo>
                    <a:pt x="345" y="55"/>
                  </a:lnTo>
                  <a:lnTo>
                    <a:pt x="437" y="14"/>
                  </a:lnTo>
                  <a:lnTo>
                    <a:pt x="450" y="11"/>
                  </a:lnTo>
                  <a:lnTo>
                    <a:pt x="462" y="13"/>
                  </a:lnTo>
                  <a:lnTo>
                    <a:pt x="475" y="19"/>
                  </a:lnTo>
                  <a:lnTo>
                    <a:pt x="484" y="29"/>
                  </a:lnTo>
                  <a:lnTo>
                    <a:pt x="489" y="41"/>
                  </a:lnTo>
                  <a:lnTo>
                    <a:pt x="491" y="55"/>
                  </a:lnTo>
                  <a:lnTo>
                    <a:pt x="491" y="170"/>
                  </a:lnTo>
                  <a:lnTo>
                    <a:pt x="489" y="185"/>
                  </a:lnTo>
                  <a:lnTo>
                    <a:pt x="484" y="196"/>
                  </a:lnTo>
                  <a:lnTo>
                    <a:pt x="476" y="206"/>
                  </a:lnTo>
                  <a:lnTo>
                    <a:pt x="466" y="212"/>
                  </a:lnTo>
                  <a:lnTo>
                    <a:pt x="455" y="215"/>
                  </a:lnTo>
                  <a:lnTo>
                    <a:pt x="443" y="214"/>
                  </a:lnTo>
                  <a:lnTo>
                    <a:pt x="414" y="205"/>
                  </a:lnTo>
                  <a:lnTo>
                    <a:pt x="385" y="195"/>
                  </a:lnTo>
                  <a:lnTo>
                    <a:pt x="358" y="188"/>
                  </a:lnTo>
                  <a:lnTo>
                    <a:pt x="336" y="180"/>
                  </a:lnTo>
                  <a:lnTo>
                    <a:pt x="319" y="196"/>
                  </a:lnTo>
                  <a:lnTo>
                    <a:pt x="299" y="210"/>
                  </a:lnTo>
                  <a:lnTo>
                    <a:pt x="276" y="217"/>
                  </a:lnTo>
                  <a:lnTo>
                    <a:pt x="251" y="221"/>
                  </a:lnTo>
                  <a:lnTo>
                    <a:pt x="228" y="217"/>
                  </a:lnTo>
                  <a:lnTo>
                    <a:pt x="206" y="210"/>
                  </a:lnTo>
                  <a:lnTo>
                    <a:pt x="186" y="199"/>
                  </a:lnTo>
                  <a:lnTo>
                    <a:pt x="169" y="183"/>
                  </a:lnTo>
                  <a:lnTo>
                    <a:pt x="152" y="188"/>
                  </a:lnTo>
                  <a:lnTo>
                    <a:pt x="130" y="194"/>
                  </a:lnTo>
                  <a:lnTo>
                    <a:pt x="108" y="201"/>
                  </a:lnTo>
                  <a:lnTo>
                    <a:pt x="83" y="209"/>
                  </a:lnTo>
                  <a:lnTo>
                    <a:pt x="60" y="216"/>
                  </a:lnTo>
                  <a:lnTo>
                    <a:pt x="46" y="217"/>
                  </a:lnTo>
                  <a:lnTo>
                    <a:pt x="33" y="215"/>
                  </a:lnTo>
                  <a:lnTo>
                    <a:pt x="19" y="209"/>
                  </a:lnTo>
                  <a:lnTo>
                    <a:pt x="10" y="199"/>
                  </a:lnTo>
                  <a:lnTo>
                    <a:pt x="2" y="186"/>
                  </a:lnTo>
                  <a:lnTo>
                    <a:pt x="0" y="173"/>
                  </a:lnTo>
                  <a:lnTo>
                    <a:pt x="0" y="57"/>
                  </a:lnTo>
                  <a:lnTo>
                    <a:pt x="2" y="42"/>
                  </a:lnTo>
                  <a:lnTo>
                    <a:pt x="11" y="30"/>
                  </a:lnTo>
                  <a:lnTo>
                    <a:pt x="22" y="20"/>
                  </a:lnTo>
                  <a:lnTo>
                    <a:pt x="35" y="14"/>
                  </a:lnTo>
                  <a:lnTo>
                    <a:pt x="51" y="13"/>
                  </a:lnTo>
                  <a:lnTo>
                    <a:pt x="66" y="16"/>
                  </a:lnTo>
                  <a:lnTo>
                    <a:pt x="158" y="55"/>
                  </a:lnTo>
                  <a:lnTo>
                    <a:pt x="170" y="37"/>
                  </a:lnTo>
                  <a:lnTo>
                    <a:pt x="187" y="21"/>
                  </a:lnTo>
                  <a:lnTo>
                    <a:pt x="206" y="10"/>
                  </a:lnTo>
                  <a:lnTo>
                    <a:pt x="228" y="3"/>
                  </a:lnTo>
                  <a:lnTo>
                    <a:pt x="25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4A4A4A"/>
                </a:solidFill>
                <a:effectLst/>
                <a:uLnTx/>
                <a:uFillTx/>
                <a:latin typeface="Calibri"/>
              </a:endParaRPr>
            </a:p>
          </p:txBody>
        </p:sp>
        <p:sp>
          <p:nvSpPr>
            <p:cNvPr id="21" name="Freeform 335"/>
            <p:cNvSpPr>
              <a:spLocks/>
            </p:cNvSpPr>
            <p:nvPr/>
          </p:nvSpPr>
          <p:spPr bwMode="auto">
            <a:xfrm>
              <a:off x="5442" y="2288"/>
              <a:ext cx="528" cy="331"/>
            </a:xfrm>
            <a:custGeom>
              <a:avLst/>
              <a:gdLst>
                <a:gd name="T0" fmla="*/ 521 w 2112"/>
                <a:gd name="T1" fmla="*/ 0 h 1322"/>
                <a:gd name="T2" fmla="*/ 542 w 2112"/>
                <a:gd name="T3" fmla="*/ 8 h 1322"/>
                <a:gd name="T4" fmla="*/ 551 w 2112"/>
                <a:gd name="T5" fmla="*/ 30 h 1322"/>
                <a:gd name="T6" fmla="*/ 541 w 2112"/>
                <a:gd name="T7" fmla="*/ 51 h 1322"/>
                <a:gd name="T8" fmla="*/ 449 w 2112"/>
                <a:gd name="T9" fmla="*/ 147 h 1322"/>
                <a:gd name="T10" fmla="*/ 439 w 2112"/>
                <a:gd name="T11" fmla="*/ 182 h 1322"/>
                <a:gd name="T12" fmla="*/ 449 w 2112"/>
                <a:gd name="T13" fmla="*/ 217 h 1322"/>
                <a:gd name="T14" fmla="*/ 876 w 2112"/>
                <a:gd name="T15" fmla="*/ 651 h 1322"/>
                <a:gd name="T16" fmla="*/ 916 w 2112"/>
                <a:gd name="T17" fmla="*/ 675 h 1322"/>
                <a:gd name="T18" fmla="*/ 963 w 2112"/>
                <a:gd name="T19" fmla="*/ 675 h 1322"/>
                <a:gd name="T20" fmla="*/ 1005 w 2112"/>
                <a:gd name="T21" fmla="*/ 651 h 1322"/>
                <a:gd name="T22" fmla="*/ 1289 w 2112"/>
                <a:gd name="T23" fmla="*/ 366 h 1322"/>
                <a:gd name="T24" fmla="*/ 1331 w 2112"/>
                <a:gd name="T25" fmla="*/ 355 h 1322"/>
                <a:gd name="T26" fmla="*/ 1373 w 2112"/>
                <a:gd name="T27" fmla="*/ 366 h 1322"/>
                <a:gd name="T28" fmla="*/ 2087 w 2112"/>
                <a:gd name="T29" fmla="*/ 1085 h 1322"/>
                <a:gd name="T30" fmla="*/ 2109 w 2112"/>
                <a:gd name="T31" fmla="*/ 1123 h 1322"/>
                <a:gd name="T32" fmla="*/ 2109 w 2112"/>
                <a:gd name="T33" fmla="*/ 1168 h 1322"/>
                <a:gd name="T34" fmla="*/ 2087 w 2112"/>
                <a:gd name="T35" fmla="*/ 1205 h 1322"/>
                <a:gd name="T36" fmla="*/ 1980 w 2112"/>
                <a:gd name="T37" fmla="*/ 1309 h 1322"/>
                <a:gd name="T38" fmla="*/ 1938 w 2112"/>
                <a:gd name="T39" fmla="*/ 1322 h 1322"/>
                <a:gd name="T40" fmla="*/ 1895 w 2112"/>
                <a:gd name="T41" fmla="*/ 1309 h 1322"/>
                <a:gd name="T42" fmla="*/ 1396 w 2112"/>
                <a:gd name="T43" fmla="*/ 808 h 1322"/>
                <a:gd name="T44" fmla="*/ 1354 w 2112"/>
                <a:gd name="T45" fmla="*/ 784 h 1322"/>
                <a:gd name="T46" fmla="*/ 1308 w 2112"/>
                <a:gd name="T47" fmla="*/ 784 h 1322"/>
                <a:gd name="T48" fmla="*/ 1266 w 2112"/>
                <a:gd name="T49" fmla="*/ 808 h 1322"/>
                <a:gd name="T50" fmla="*/ 985 w 2112"/>
                <a:gd name="T51" fmla="*/ 1088 h 1322"/>
                <a:gd name="T52" fmla="*/ 940 w 2112"/>
                <a:gd name="T53" fmla="*/ 1101 h 1322"/>
                <a:gd name="T54" fmla="*/ 894 w 2112"/>
                <a:gd name="T55" fmla="*/ 1088 h 1322"/>
                <a:gd name="T56" fmla="*/ 251 w 2112"/>
                <a:gd name="T57" fmla="*/ 443 h 1322"/>
                <a:gd name="T58" fmla="*/ 219 w 2112"/>
                <a:gd name="T59" fmla="*/ 424 h 1322"/>
                <a:gd name="T60" fmla="*/ 184 w 2112"/>
                <a:gd name="T61" fmla="*/ 424 h 1322"/>
                <a:gd name="T62" fmla="*/ 153 w 2112"/>
                <a:gd name="T63" fmla="*/ 443 h 1322"/>
                <a:gd name="T64" fmla="*/ 48 w 2112"/>
                <a:gd name="T65" fmla="*/ 547 h 1322"/>
                <a:gd name="T66" fmla="*/ 24 w 2112"/>
                <a:gd name="T67" fmla="*/ 547 h 1322"/>
                <a:gd name="T68" fmla="*/ 8 w 2112"/>
                <a:gd name="T69" fmla="*/ 531 h 1322"/>
                <a:gd name="T70" fmla="*/ 0 w 2112"/>
                <a:gd name="T71" fmla="*/ 98 h 1322"/>
                <a:gd name="T72" fmla="*/ 7 w 2112"/>
                <a:gd name="T73" fmla="*/ 61 h 1322"/>
                <a:gd name="T74" fmla="*/ 28 w 2112"/>
                <a:gd name="T75" fmla="*/ 28 h 1322"/>
                <a:gd name="T76" fmla="*/ 71 w 2112"/>
                <a:gd name="T77" fmla="*/ 2 h 1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2" h="1322">
                  <a:moveTo>
                    <a:pt x="97" y="0"/>
                  </a:moveTo>
                  <a:lnTo>
                    <a:pt x="521" y="0"/>
                  </a:lnTo>
                  <a:lnTo>
                    <a:pt x="532" y="1"/>
                  </a:lnTo>
                  <a:lnTo>
                    <a:pt x="542" y="8"/>
                  </a:lnTo>
                  <a:lnTo>
                    <a:pt x="548" y="18"/>
                  </a:lnTo>
                  <a:lnTo>
                    <a:pt x="551" y="30"/>
                  </a:lnTo>
                  <a:lnTo>
                    <a:pt x="548" y="41"/>
                  </a:lnTo>
                  <a:lnTo>
                    <a:pt x="541" y="51"/>
                  </a:lnTo>
                  <a:lnTo>
                    <a:pt x="459" y="133"/>
                  </a:lnTo>
                  <a:lnTo>
                    <a:pt x="449" y="147"/>
                  </a:lnTo>
                  <a:lnTo>
                    <a:pt x="441" y="165"/>
                  </a:lnTo>
                  <a:lnTo>
                    <a:pt x="439" y="182"/>
                  </a:lnTo>
                  <a:lnTo>
                    <a:pt x="441" y="201"/>
                  </a:lnTo>
                  <a:lnTo>
                    <a:pt x="449" y="217"/>
                  </a:lnTo>
                  <a:lnTo>
                    <a:pt x="459" y="232"/>
                  </a:lnTo>
                  <a:lnTo>
                    <a:pt x="876" y="651"/>
                  </a:lnTo>
                  <a:lnTo>
                    <a:pt x="894" y="666"/>
                  </a:lnTo>
                  <a:lnTo>
                    <a:pt x="916" y="675"/>
                  </a:lnTo>
                  <a:lnTo>
                    <a:pt x="940" y="679"/>
                  </a:lnTo>
                  <a:lnTo>
                    <a:pt x="963" y="675"/>
                  </a:lnTo>
                  <a:lnTo>
                    <a:pt x="985" y="666"/>
                  </a:lnTo>
                  <a:lnTo>
                    <a:pt x="1005" y="651"/>
                  </a:lnTo>
                  <a:lnTo>
                    <a:pt x="1271" y="381"/>
                  </a:lnTo>
                  <a:lnTo>
                    <a:pt x="1289" y="366"/>
                  </a:lnTo>
                  <a:lnTo>
                    <a:pt x="1309" y="357"/>
                  </a:lnTo>
                  <a:lnTo>
                    <a:pt x="1331" y="355"/>
                  </a:lnTo>
                  <a:lnTo>
                    <a:pt x="1353" y="357"/>
                  </a:lnTo>
                  <a:lnTo>
                    <a:pt x="1373" y="366"/>
                  </a:lnTo>
                  <a:lnTo>
                    <a:pt x="1391" y="381"/>
                  </a:lnTo>
                  <a:lnTo>
                    <a:pt x="2087" y="1085"/>
                  </a:lnTo>
                  <a:lnTo>
                    <a:pt x="2100" y="1102"/>
                  </a:lnTo>
                  <a:lnTo>
                    <a:pt x="2109" y="1123"/>
                  </a:lnTo>
                  <a:lnTo>
                    <a:pt x="2112" y="1145"/>
                  </a:lnTo>
                  <a:lnTo>
                    <a:pt x="2109" y="1168"/>
                  </a:lnTo>
                  <a:lnTo>
                    <a:pt x="2100" y="1188"/>
                  </a:lnTo>
                  <a:lnTo>
                    <a:pt x="2087" y="1205"/>
                  </a:lnTo>
                  <a:lnTo>
                    <a:pt x="1997" y="1296"/>
                  </a:lnTo>
                  <a:lnTo>
                    <a:pt x="1980" y="1309"/>
                  </a:lnTo>
                  <a:lnTo>
                    <a:pt x="1959" y="1318"/>
                  </a:lnTo>
                  <a:lnTo>
                    <a:pt x="1938" y="1322"/>
                  </a:lnTo>
                  <a:lnTo>
                    <a:pt x="1916" y="1318"/>
                  </a:lnTo>
                  <a:lnTo>
                    <a:pt x="1895" y="1309"/>
                  </a:lnTo>
                  <a:lnTo>
                    <a:pt x="1878" y="1296"/>
                  </a:lnTo>
                  <a:lnTo>
                    <a:pt x="1396" y="808"/>
                  </a:lnTo>
                  <a:lnTo>
                    <a:pt x="1376" y="793"/>
                  </a:lnTo>
                  <a:lnTo>
                    <a:pt x="1354" y="784"/>
                  </a:lnTo>
                  <a:lnTo>
                    <a:pt x="1331" y="780"/>
                  </a:lnTo>
                  <a:lnTo>
                    <a:pt x="1308" y="784"/>
                  </a:lnTo>
                  <a:lnTo>
                    <a:pt x="1286" y="793"/>
                  </a:lnTo>
                  <a:lnTo>
                    <a:pt x="1266" y="808"/>
                  </a:lnTo>
                  <a:lnTo>
                    <a:pt x="1005" y="1075"/>
                  </a:lnTo>
                  <a:lnTo>
                    <a:pt x="985" y="1088"/>
                  </a:lnTo>
                  <a:lnTo>
                    <a:pt x="963" y="1098"/>
                  </a:lnTo>
                  <a:lnTo>
                    <a:pt x="940" y="1101"/>
                  </a:lnTo>
                  <a:lnTo>
                    <a:pt x="915" y="1098"/>
                  </a:lnTo>
                  <a:lnTo>
                    <a:pt x="894" y="1088"/>
                  </a:lnTo>
                  <a:lnTo>
                    <a:pt x="876" y="1075"/>
                  </a:lnTo>
                  <a:lnTo>
                    <a:pt x="251" y="443"/>
                  </a:lnTo>
                  <a:lnTo>
                    <a:pt x="237" y="432"/>
                  </a:lnTo>
                  <a:lnTo>
                    <a:pt x="219" y="424"/>
                  </a:lnTo>
                  <a:lnTo>
                    <a:pt x="201" y="422"/>
                  </a:lnTo>
                  <a:lnTo>
                    <a:pt x="184" y="424"/>
                  </a:lnTo>
                  <a:lnTo>
                    <a:pt x="168" y="432"/>
                  </a:lnTo>
                  <a:lnTo>
                    <a:pt x="153" y="443"/>
                  </a:lnTo>
                  <a:lnTo>
                    <a:pt x="57" y="540"/>
                  </a:lnTo>
                  <a:lnTo>
                    <a:pt x="48" y="547"/>
                  </a:lnTo>
                  <a:lnTo>
                    <a:pt x="37" y="550"/>
                  </a:lnTo>
                  <a:lnTo>
                    <a:pt x="24" y="547"/>
                  </a:lnTo>
                  <a:lnTo>
                    <a:pt x="16" y="541"/>
                  </a:lnTo>
                  <a:lnTo>
                    <a:pt x="8" y="531"/>
                  </a:lnTo>
                  <a:lnTo>
                    <a:pt x="6" y="520"/>
                  </a:lnTo>
                  <a:lnTo>
                    <a:pt x="0" y="98"/>
                  </a:lnTo>
                  <a:lnTo>
                    <a:pt x="1" y="79"/>
                  </a:lnTo>
                  <a:lnTo>
                    <a:pt x="7" y="61"/>
                  </a:lnTo>
                  <a:lnTo>
                    <a:pt x="16" y="43"/>
                  </a:lnTo>
                  <a:lnTo>
                    <a:pt x="28" y="28"/>
                  </a:lnTo>
                  <a:lnTo>
                    <a:pt x="48" y="12"/>
                  </a:lnTo>
                  <a:lnTo>
                    <a:pt x="71" y="2"/>
                  </a:lnTo>
                  <a:lnTo>
                    <a:pt x="9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4A4A4A"/>
                </a:solidFill>
                <a:effectLst/>
                <a:uLnTx/>
                <a:uFillTx/>
                <a:latin typeface="Calibri"/>
              </a:endParaRPr>
            </a:p>
          </p:txBody>
        </p:sp>
      </p:grpSp>
      <p:sp>
        <p:nvSpPr>
          <p:cNvPr id="38" name="Teardrop 37"/>
          <p:cNvSpPr/>
          <p:nvPr/>
        </p:nvSpPr>
        <p:spPr>
          <a:xfrm rot="2700000" flipV="1">
            <a:off x="7012935" y="1979866"/>
            <a:ext cx="992135" cy="992135"/>
          </a:xfrm>
          <a:prstGeom prst="teardrop">
            <a:avLst>
              <a:gd name="adj" fmla="val 103995"/>
            </a:avLst>
          </a:prstGeom>
          <a:solidFill>
            <a:srgbClr val="2A89D8"/>
          </a:solidFill>
          <a:ln w="12700" cap="flat" cmpd="sng" algn="ctr">
            <a:noFill/>
            <a:prstDash val="solid"/>
            <a:miter lim="800000"/>
          </a:ln>
          <a:effectLst>
            <a:outerShdw blurRad="50800" dist="25400" dir="5400000" algn="t" rotWithShape="0">
              <a:srgbClr val="3F4A5A">
                <a:alpha val="25000"/>
              </a:srgbClr>
            </a:outerShdw>
          </a:effectLst>
        </p:spPr>
        <p:txBody>
          <a:bodyPr lIns="121917" tIns="60958" rIns="121917" bIns="60958"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smtClean="0">
              <a:ln>
                <a:noFill/>
              </a:ln>
              <a:solidFill>
                <a:srgbClr val="FFFFFF"/>
              </a:solidFill>
              <a:effectLst/>
              <a:uLnTx/>
              <a:uFillTx/>
              <a:latin typeface="Calibri"/>
              <a:ea typeface="+mn-ea"/>
              <a:cs typeface="Roboto condensed"/>
            </a:endParaRPr>
          </a:p>
        </p:txBody>
      </p:sp>
      <p:sp>
        <p:nvSpPr>
          <p:cNvPr id="22" name="Freeform 129"/>
          <p:cNvSpPr>
            <a:spLocks noEditPoints="1"/>
          </p:cNvSpPr>
          <p:nvPr/>
        </p:nvSpPr>
        <p:spPr bwMode="auto">
          <a:xfrm>
            <a:off x="7228373" y="2214767"/>
            <a:ext cx="561260" cy="492196"/>
          </a:xfrm>
          <a:custGeom>
            <a:avLst/>
            <a:gdLst>
              <a:gd name="T0" fmla="*/ 1656 w 3852"/>
              <a:gd name="T1" fmla="*/ 2644 h 3379"/>
              <a:gd name="T2" fmla="*/ 1395 w 3852"/>
              <a:gd name="T3" fmla="*/ 2844 h 3379"/>
              <a:gd name="T4" fmla="*/ 1258 w 3852"/>
              <a:gd name="T5" fmla="*/ 3149 h 3379"/>
              <a:gd name="T6" fmla="*/ 2496 w 3852"/>
              <a:gd name="T7" fmla="*/ 2899 h 3379"/>
              <a:gd name="T8" fmla="*/ 2255 w 3852"/>
              <a:gd name="T9" fmla="*/ 2673 h 3379"/>
              <a:gd name="T10" fmla="*/ 1926 w 3852"/>
              <a:gd name="T11" fmla="*/ 2588 h 3379"/>
              <a:gd name="T12" fmla="*/ 254 w 3852"/>
              <a:gd name="T13" fmla="*/ 2986 h 3379"/>
              <a:gd name="T14" fmla="*/ 367 w 3852"/>
              <a:gd name="T15" fmla="*/ 2928 h 3379"/>
              <a:gd name="T16" fmla="*/ 723 w 3852"/>
              <a:gd name="T17" fmla="*/ 2644 h 3379"/>
              <a:gd name="T18" fmla="*/ 546 w 3852"/>
              <a:gd name="T19" fmla="*/ 2334 h 3379"/>
              <a:gd name="T20" fmla="*/ 584 w 3852"/>
              <a:gd name="T21" fmla="*/ 2212 h 3379"/>
              <a:gd name="T22" fmla="*/ 968 w 3852"/>
              <a:gd name="T23" fmla="*/ 1886 h 3379"/>
              <a:gd name="T24" fmla="*/ 1238 w 3852"/>
              <a:gd name="T25" fmla="*/ 2099 h 3379"/>
              <a:gd name="T26" fmla="*/ 1589 w 3852"/>
              <a:gd name="T27" fmla="*/ 1709 h 3379"/>
              <a:gd name="T28" fmla="*/ 1647 w 3852"/>
              <a:gd name="T29" fmla="*/ 1598 h 3379"/>
              <a:gd name="T30" fmla="*/ 2156 w 3852"/>
              <a:gd name="T31" fmla="*/ 1577 h 3379"/>
              <a:gd name="T32" fmla="*/ 2253 w 3852"/>
              <a:gd name="T33" fmla="*/ 1657 h 3379"/>
              <a:gd name="T34" fmla="*/ 2409 w 3852"/>
              <a:gd name="T35" fmla="*/ 2002 h 3379"/>
              <a:gd name="T36" fmla="*/ 2810 w 3852"/>
              <a:gd name="T37" fmla="*/ 1908 h 3379"/>
              <a:gd name="T38" fmla="*/ 2936 w 3852"/>
              <a:gd name="T39" fmla="*/ 1896 h 3379"/>
              <a:gd name="T40" fmla="*/ 3298 w 3852"/>
              <a:gd name="T41" fmla="*/ 2258 h 3379"/>
              <a:gd name="T42" fmla="*/ 3286 w 3852"/>
              <a:gd name="T43" fmla="*/ 2383 h 3379"/>
              <a:gd name="T44" fmla="*/ 3192 w 3852"/>
              <a:gd name="T45" fmla="*/ 2782 h 3379"/>
              <a:gd name="T46" fmla="*/ 3538 w 3852"/>
              <a:gd name="T47" fmla="*/ 2938 h 3379"/>
              <a:gd name="T48" fmla="*/ 3619 w 3852"/>
              <a:gd name="T49" fmla="*/ 3034 h 3379"/>
              <a:gd name="T50" fmla="*/ 3435 w 3852"/>
              <a:gd name="T51" fmla="*/ 156 h 3379"/>
              <a:gd name="T52" fmla="*/ 3324 w 3852"/>
              <a:gd name="T53" fmla="*/ 247 h 3379"/>
              <a:gd name="T54" fmla="*/ 3340 w 3852"/>
              <a:gd name="T55" fmla="*/ 392 h 3379"/>
              <a:gd name="T56" fmla="*/ 3467 w 3852"/>
              <a:gd name="T57" fmla="*/ 461 h 3379"/>
              <a:gd name="T58" fmla="*/ 3594 w 3852"/>
              <a:gd name="T59" fmla="*/ 392 h 3379"/>
              <a:gd name="T60" fmla="*/ 3609 w 3852"/>
              <a:gd name="T61" fmla="*/ 247 h 3379"/>
              <a:gd name="T62" fmla="*/ 3498 w 3852"/>
              <a:gd name="T63" fmla="*/ 156 h 3379"/>
              <a:gd name="T64" fmla="*/ 2957 w 3852"/>
              <a:gd name="T65" fmla="*/ 179 h 3379"/>
              <a:gd name="T66" fmla="*/ 2889 w 3852"/>
              <a:gd name="T67" fmla="*/ 307 h 3379"/>
              <a:gd name="T68" fmla="*/ 2957 w 3852"/>
              <a:gd name="T69" fmla="*/ 434 h 3379"/>
              <a:gd name="T70" fmla="*/ 3103 w 3852"/>
              <a:gd name="T71" fmla="*/ 448 h 3379"/>
              <a:gd name="T72" fmla="*/ 3194 w 3852"/>
              <a:gd name="T73" fmla="*/ 338 h 3379"/>
              <a:gd name="T74" fmla="*/ 3152 w 3852"/>
              <a:gd name="T75" fmla="*/ 198 h 3379"/>
              <a:gd name="T76" fmla="*/ 2619 w 3852"/>
              <a:gd name="T77" fmla="*/ 154 h 3379"/>
              <a:gd name="T78" fmla="*/ 2492 w 3852"/>
              <a:gd name="T79" fmla="*/ 221 h 3379"/>
              <a:gd name="T80" fmla="*/ 2477 w 3852"/>
              <a:gd name="T81" fmla="*/ 367 h 3379"/>
              <a:gd name="T82" fmla="*/ 2588 w 3852"/>
              <a:gd name="T83" fmla="*/ 457 h 3379"/>
              <a:gd name="T84" fmla="*/ 2728 w 3852"/>
              <a:gd name="T85" fmla="*/ 416 h 3379"/>
              <a:gd name="T86" fmla="*/ 2770 w 3852"/>
              <a:gd name="T87" fmla="*/ 276 h 3379"/>
              <a:gd name="T88" fmla="*/ 2679 w 3852"/>
              <a:gd name="T89" fmla="*/ 165 h 3379"/>
              <a:gd name="T90" fmla="*/ 3658 w 3852"/>
              <a:gd name="T91" fmla="*/ 2 h 3379"/>
              <a:gd name="T92" fmla="*/ 3808 w 3852"/>
              <a:gd name="T93" fmla="*/ 94 h 3379"/>
              <a:gd name="T94" fmla="*/ 3852 w 3852"/>
              <a:gd name="T95" fmla="*/ 3149 h 3379"/>
              <a:gd name="T96" fmla="*/ 3784 w 3852"/>
              <a:gd name="T97" fmla="*/ 3312 h 3379"/>
              <a:gd name="T98" fmla="*/ 3621 w 3852"/>
              <a:gd name="T99" fmla="*/ 3379 h 3379"/>
              <a:gd name="T100" fmla="*/ 95 w 3852"/>
              <a:gd name="T101" fmla="*/ 3334 h 3379"/>
              <a:gd name="T102" fmla="*/ 4 w 3852"/>
              <a:gd name="T103" fmla="*/ 3186 h 3379"/>
              <a:gd name="T104" fmla="*/ 26 w 3852"/>
              <a:gd name="T105" fmla="*/ 125 h 3379"/>
              <a:gd name="T106" fmla="*/ 158 w 3852"/>
              <a:gd name="T107" fmla="*/ 12 h 3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52" h="3379">
                <a:moveTo>
                  <a:pt x="1926" y="2588"/>
                </a:moveTo>
                <a:lnTo>
                  <a:pt x="1855" y="2592"/>
                </a:lnTo>
                <a:lnTo>
                  <a:pt x="1786" y="2602"/>
                </a:lnTo>
                <a:lnTo>
                  <a:pt x="1721" y="2619"/>
                </a:lnTo>
                <a:lnTo>
                  <a:pt x="1656" y="2644"/>
                </a:lnTo>
                <a:lnTo>
                  <a:pt x="1597" y="2673"/>
                </a:lnTo>
                <a:lnTo>
                  <a:pt x="1540" y="2709"/>
                </a:lnTo>
                <a:lnTo>
                  <a:pt x="1487" y="2749"/>
                </a:lnTo>
                <a:lnTo>
                  <a:pt x="1439" y="2794"/>
                </a:lnTo>
                <a:lnTo>
                  <a:pt x="1395" y="2844"/>
                </a:lnTo>
                <a:lnTo>
                  <a:pt x="1356" y="2899"/>
                </a:lnTo>
                <a:lnTo>
                  <a:pt x="1323" y="2956"/>
                </a:lnTo>
                <a:lnTo>
                  <a:pt x="1296" y="3017"/>
                </a:lnTo>
                <a:lnTo>
                  <a:pt x="1273" y="3081"/>
                </a:lnTo>
                <a:lnTo>
                  <a:pt x="1258" y="3149"/>
                </a:lnTo>
                <a:lnTo>
                  <a:pt x="2594" y="3149"/>
                </a:lnTo>
                <a:lnTo>
                  <a:pt x="2579" y="3081"/>
                </a:lnTo>
                <a:lnTo>
                  <a:pt x="2556" y="3017"/>
                </a:lnTo>
                <a:lnTo>
                  <a:pt x="2529" y="2956"/>
                </a:lnTo>
                <a:lnTo>
                  <a:pt x="2496" y="2899"/>
                </a:lnTo>
                <a:lnTo>
                  <a:pt x="2457" y="2844"/>
                </a:lnTo>
                <a:lnTo>
                  <a:pt x="2413" y="2794"/>
                </a:lnTo>
                <a:lnTo>
                  <a:pt x="2365" y="2749"/>
                </a:lnTo>
                <a:lnTo>
                  <a:pt x="2312" y="2709"/>
                </a:lnTo>
                <a:lnTo>
                  <a:pt x="2255" y="2673"/>
                </a:lnTo>
                <a:lnTo>
                  <a:pt x="2196" y="2644"/>
                </a:lnTo>
                <a:lnTo>
                  <a:pt x="2131" y="2619"/>
                </a:lnTo>
                <a:lnTo>
                  <a:pt x="2066" y="2602"/>
                </a:lnTo>
                <a:lnTo>
                  <a:pt x="1997" y="2592"/>
                </a:lnTo>
                <a:lnTo>
                  <a:pt x="1926" y="2588"/>
                </a:lnTo>
                <a:close/>
                <a:moveTo>
                  <a:pt x="231" y="614"/>
                </a:moveTo>
                <a:lnTo>
                  <a:pt x="231" y="3062"/>
                </a:lnTo>
                <a:lnTo>
                  <a:pt x="233" y="3034"/>
                </a:lnTo>
                <a:lnTo>
                  <a:pt x="242" y="3009"/>
                </a:lnTo>
                <a:lnTo>
                  <a:pt x="254" y="2986"/>
                </a:lnTo>
                <a:lnTo>
                  <a:pt x="271" y="2966"/>
                </a:lnTo>
                <a:lnTo>
                  <a:pt x="291" y="2950"/>
                </a:lnTo>
                <a:lnTo>
                  <a:pt x="314" y="2938"/>
                </a:lnTo>
                <a:lnTo>
                  <a:pt x="340" y="2930"/>
                </a:lnTo>
                <a:lnTo>
                  <a:pt x="367" y="2928"/>
                </a:lnTo>
                <a:lnTo>
                  <a:pt x="613" y="2928"/>
                </a:lnTo>
                <a:lnTo>
                  <a:pt x="635" y="2854"/>
                </a:lnTo>
                <a:lnTo>
                  <a:pt x="660" y="2782"/>
                </a:lnTo>
                <a:lnTo>
                  <a:pt x="689" y="2713"/>
                </a:lnTo>
                <a:lnTo>
                  <a:pt x="723" y="2644"/>
                </a:lnTo>
                <a:lnTo>
                  <a:pt x="759" y="2579"/>
                </a:lnTo>
                <a:lnTo>
                  <a:pt x="584" y="2404"/>
                </a:lnTo>
                <a:lnTo>
                  <a:pt x="566" y="2382"/>
                </a:lnTo>
                <a:lnTo>
                  <a:pt x="554" y="2359"/>
                </a:lnTo>
                <a:lnTo>
                  <a:pt x="546" y="2334"/>
                </a:lnTo>
                <a:lnTo>
                  <a:pt x="544" y="2308"/>
                </a:lnTo>
                <a:lnTo>
                  <a:pt x="546" y="2282"/>
                </a:lnTo>
                <a:lnTo>
                  <a:pt x="554" y="2258"/>
                </a:lnTo>
                <a:lnTo>
                  <a:pt x="566" y="2234"/>
                </a:lnTo>
                <a:lnTo>
                  <a:pt x="584" y="2212"/>
                </a:lnTo>
                <a:lnTo>
                  <a:pt x="872" y="1926"/>
                </a:lnTo>
                <a:lnTo>
                  <a:pt x="893" y="1908"/>
                </a:lnTo>
                <a:lnTo>
                  <a:pt x="916" y="1896"/>
                </a:lnTo>
                <a:lnTo>
                  <a:pt x="942" y="1889"/>
                </a:lnTo>
                <a:lnTo>
                  <a:pt x="968" y="1886"/>
                </a:lnTo>
                <a:lnTo>
                  <a:pt x="993" y="1889"/>
                </a:lnTo>
                <a:lnTo>
                  <a:pt x="1019" y="1896"/>
                </a:lnTo>
                <a:lnTo>
                  <a:pt x="1042" y="1908"/>
                </a:lnTo>
                <a:lnTo>
                  <a:pt x="1063" y="1926"/>
                </a:lnTo>
                <a:lnTo>
                  <a:pt x="1238" y="2099"/>
                </a:lnTo>
                <a:lnTo>
                  <a:pt x="1321" y="2055"/>
                </a:lnTo>
                <a:lnTo>
                  <a:pt x="1408" y="2016"/>
                </a:lnTo>
                <a:lnTo>
                  <a:pt x="1498" y="1982"/>
                </a:lnTo>
                <a:lnTo>
                  <a:pt x="1589" y="1955"/>
                </a:lnTo>
                <a:lnTo>
                  <a:pt x="1589" y="1709"/>
                </a:lnTo>
                <a:lnTo>
                  <a:pt x="1591" y="1683"/>
                </a:lnTo>
                <a:lnTo>
                  <a:pt x="1599" y="1657"/>
                </a:lnTo>
                <a:lnTo>
                  <a:pt x="1611" y="1634"/>
                </a:lnTo>
                <a:lnTo>
                  <a:pt x="1627" y="1614"/>
                </a:lnTo>
                <a:lnTo>
                  <a:pt x="1647" y="1598"/>
                </a:lnTo>
                <a:lnTo>
                  <a:pt x="1670" y="1585"/>
                </a:lnTo>
                <a:lnTo>
                  <a:pt x="1695" y="1577"/>
                </a:lnTo>
                <a:lnTo>
                  <a:pt x="1723" y="1574"/>
                </a:lnTo>
                <a:lnTo>
                  <a:pt x="2129" y="1574"/>
                </a:lnTo>
                <a:lnTo>
                  <a:pt x="2156" y="1577"/>
                </a:lnTo>
                <a:lnTo>
                  <a:pt x="2182" y="1585"/>
                </a:lnTo>
                <a:lnTo>
                  <a:pt x="2205" y="1598"/>
                </a:lnTo>
                <a:lnTo>
                  <a:pt x="2225" y="1614"/>
                </a:lnTo>
                <a:lnTo>
                  <a:pt x="2241" y="1634"/>
                </a:lnTo>
                <a:lnTo>
                  <a:pt x="2253" y="1657"/>
                </a:lnTo>
                <a:lnTo>
                  <a:pt x="2261" y="1683"/>
                </a:lnTo>
                <a:lnTo>
                  <a:pt x="2263" y="1709"/>
                </a:lnTo>
                <a:lnTo>
                  <a:pt x="2263" y="1955"/>
                </a:lnTo>
                <a:lnTo>
                  <a:pt x="2337" y="1976"/>
                </a:lnTo>
                <a:lnTo>
                  <a:pt x="2409" y="2002"/>
                </a:lnTo>
                <a:lnTo>
                  <a:pt x="2479" y="2031"/>
                </a:lnTo>
                <a:lnTo>
                  <a:pt x="2547" y="2063"/>
                </a:lnTo>
                <a:lnTo>
                  <a:pt x="2614" y="2099"/>
                </a:lnTo>
                <a:lnTo>
                  <a:pt x="2789" y="1926"/>
                </a:lnTo>
                <a:lnTo>
                  <a:pt x="2810" y="1908"/>
                </a:lnTo>
                <a:lnTo>
                  <a:pt x="2834" y="1896"/>
                </a:lnTo>
                <a:lnTo>
                  <a:pt x="2859" y="1889"/>
                </a:lnTo>
                <a:lnTo>
                  <a:pt x="2884" y="1886"/>
                </a:lnTo>
                <a:lnTo>
                  <a:pt x="2910" y="1889"/>
                </a:lnTo>
                <a:lnTo>
                  <a:pt x="2936" y="1896"/>
                </a:lnTo>
                <a:lnTo>
                  <a:pt x="2959" y="1908"/>
                </a:lnTo>
                <a:lnTo>
                  <a:pt x="2980" y="1926"/>
                </a:lnTo>
                <a:lnTo>
                  <a:pt x="3268" y="2212"/>
                </a:lnTo>
                <a:lnTo>
                  <a:pt x="3286" y="2234"/>
                </a:lnTo>
                <a:lnTo>
                  <a:pt x="3298" y="2258"/>
                </a:lnTo>
                <a:lnTo>
                  <a:pt x="3306" y="2282"/>
                </a:lnTo>
                <a:lnTo>
                  <a:pt x="3308" y="2309"/>
                </a:lnTo>
                <a:lnTo>
                  <a:pt x="3306" y="2334"/>
                </a:lnTo>
                <a:lnTo>
                  <a:pt x="3298" y="2359"/>
                </a:lnTo>
                <a:lnTo>
                  <a:pt x="3286" y="2383"/>
                </a:lnTo>
                <a:lnTo>
                  <a:pt x="3268" y="2404"/>
                </a:lnTo>
                <a:lnTo>
                  <a:pt x="3093" y="2579"/>
                </a:lnTo>
                <a:lnTo>
                  <a:pt x="3131" y="2644"/>
                </a:lnTo>
                <a:lnTo>
                  <a:pt x="3163" y="2713"/>
                </a:lnTo>
                <a:lnTo>
                  <a:pt x="3192" y="2782"/>
                </a:lnTo>
                <a:lnTo>
                  <a:pt x="3218" y="2854"/>
                </a:lnTo>
                <a:lnTo>
                  <a:pt x="3239" y="2928"/>
                </a:lnTo>
                <a:lnTo>
                  <a:pt x="3485" y="2928"/>
                </a:lnTo>
                <a:lnTo>
                  <a:pt x="3512" y="2930"/>
                </a:lnTo>
                <a:lnTo>
                  <a:pt x="3538" y="2938"/>
                </a:lnTo>
                <a:lnTo>
                  <a:pt x="3561" y="2950"/>
                </a:lnTo>
                <a:lnTo>
                  <a:pt x="3581" y="2966"/>
                </a:lnTo>
                <a:lnTo>
                  <a:pt x="3598" y="2986"/>
                </a:lnTo>
                <a:lnTo>
                  <a:pt x="3610" y="3009"/>
                </a:lnTo>
                <a:lnTo>
                  <a:pt x="3619" y="3034"/>
                </a:lnTo>
                <a:lnTo>
                  <a:pt x="3621" y="3062"/>
                </a:lnTo>
                <a:lnTo>
                  <a:pt x="3621" y="614"/>
                </a:lnTo>
                <a:lnTo>
                  <a:pt x="231" y="614"/>
                </a:lnTo>
                <a:close/>
                <a:moveTo>
                  <a:pt x="3467" y="154"/>
                </a:moveTo>
                <a:lnTo>
                  <a:pt x="3435" y="156"/>
                </a:lnTo>
                <a:lnTo>
                  <a:pt x="3407" y="165"/>
                </a:lnTo>
                <a:lnTo>
                  <a:pt x="3380" y="179"/>
                </a:lnTo>
                <a:lnTo>
                  <a:pt x="3358" y="198"/>
                </a:lnTo>
                <a:lnTo>
                  <a:pt x="3340" y="221"/>
                </a:lnTo>
                <a:lnTo>
                  <a:pt x="3324" y="247"/>
                </a:lnTo>
                <a:lnTo>
                  <a:pt x="3316" y="276"/>
                </a:lnTo>
                <a:lnTo>
                  <a:pt x="3313" y="307"/>
                </a:lnTo>
                <a:lnTo>
                  <a:pt x="3316" y="338"/>
                </a:lnTo>
                <a:lnTo>
                  <a:pt x="3324" y="367"/>
                </a:lnTo>
                <a:lnTo>
                  <a:pt x="3340" y="392"/>
                </a:lnTo>
                <a:lnTo>
                  <a:pt x="3358" y="416"/>
                </a:lnTo>
                <a:lnTo>
                  <a:pt x="3380" y="434"/>
                </a:lnTo>
                <a:lnTo>
                  <a:pt x="3407" y="448"/>
                </a:lnTo>
                <a:lnTo>
                  <a:pt x="3435" y="457"/>
                </a:lnTo>
                <a:lnTo>
                  <a:pt x="3467" y="461"/>
                </a:lnTo>
                <a:lnTo>
                  <a:pt x="3498" y="457"/>
                </a:lnTo>
                <a:lnTo>
                  <a:pt x="3526" y="448"/>
                </a:lnTo>
                <a:lnTo>
                  <a:pt x="3553" y="434"/>
                </a:lnTo>
                <a:lnTo>
                  <a:pt x="3575" y="416"/>
                </a:lnTo>
                <a:lnTo>
                  <a:pt x="3594" y="392"/>
                </a:lnTo>
                <a:lnTo>
                  <a:pt x="3609" y="367"/>
                </a:lnTo>
                <a:lnTo>
                  <a:pt x="3617" y="338"/>
                </a:lnTo>
                <a:lnTo>
                  <a:pt x="3621" y="307"/>
                </a:lnTo>
                <a:lnTo>
                  <a:pt x="3617" y="276"/>
                </a:lnTo>
                <a:lnTo>
                  <a:pt x="3609" y="247"/>
                </a:lnTo>
                <a:lnTo>
                  <a:pt x="3594" y="221"/>
                </a:lnTo>
                <a:lnTo>
                  <a:pt x="3575" y="198"/>
                </a:lnTo>
                <a:lnTo>
                  <a:pt x="3553" y="179"/>
                </a:lnTo>
                <a:lnTo>
                  <a:pt x="3526" y="165"/>
                </a:lnTo>
                <a:lnTo>
                  <a:pt x="3498" y="156"/>
                </a:lnTo>
                <a:lnTo>
                  <a:pt x="3467" y="154"/>
                </a:lnTo>
                <a:close/>
                <a:moveTo>
                  <a:pt x="3043" y="154"/>
                </a:moveTo>
                <a:lnTo>
                  <a:pt x="3012" y="156"/>
                </a:lnTo>
                <a:lnTo>
                  <a:pt x="2984" y="165"/>
                </a:lnTo>
                <a:lnTo>
                  <a:pt x="2957" y="179"/>
                </a:lnTo>
                <a:lnTo>
                  <a:pt x="2935" y="198"/>
                </a:lnTo>
                <a:lnTo>
                  <a:pt x="2916" y="221"/>
                </a:lnTo>
                <a:lnTo>
                  <a:pt x="2901" y="247"/>
                </a:lnTo>
                <a:lnTo>
                  <a:pt x="2893" y="276"/>
                </a:lnTo>
                <a:lnTo>
                  <a:pt x="2889" y="307"/>
                </a:lnTo>
                <a:lnTo>
                  <a:pt x="2893" y="338"/>
                </a:lnTo>
                <a:lnTo>
                  <a:pt x="2901" y="367"/>
                </a:lnTo>
                <a:lnTo>
                  <a:pt x="2916" y="392"/>
                </a:lnTo>
                <a:lnTo>
                  <a:pt x="2935" y="416"/>
                </a:lnTo>
                <a:lnTo>
                  <a:pt x="2957" y="434"/>
                </a:lnTo>
                <a:lnTo>
                  <a:pt x="2984" y="448"/>
                </a:lnTo>
                <a:lnTo>
                  <a:pt x="3012" y="457"/>
                </a:lnTo>
                <a:lnTo>
                  <a:pt x="3043" y="461"/>
                </a:lnTo>
                <a:lnTo>
                  <a:pt x="3075" y="457"/>
                </a:lnTo>
                <a:lnTo>
                  <a:pt x="3103" y="448"/>
                </a:lnTo>
                <a:lnTo>
                  <a:pt x="3129" y="434"/>
                </a:lnTo>
                <a:lnTo>
                  <a:pt x="3152" y="416"/>
                </a:lnTo>
                <a:lnTo>
                  <a:pt x="3170" y="392"/>
                </a:lnTo>
                <a:lnTo>
                  <a:pt x="3185" y="367"/>
                </a:lnTo>
                <a:lnTo>
                  <a:pt x="3194" y="338"/>
                </a:lnTo>
                <a:lnTo>
                  <a:pt x="3197" y="307"/>
                </a:lnTo>
                <a:lnTo>
                  <a:pt x="3194" y="276"/>
                </a:lnTo>
                <a:lnTo>
                  <a:pt x="3185" y="247"/>
                </a:lnTo>
                <a:lnTo>
                  <a:pt x="3170" y="221"/>
                </a:lnTo>
                <a:lnTo>
                  <a:pt x="3152" y="198"/>
                </a:lnTo>
                <a:lnTo>
                  <a:pt x="3129" y="179"/>
                </a:lnTo>
                <a:lnTo>
                  <a:pt x="3103" y="165"/>
                </a:lnTo>
                <a:lnTo>
                  <a:pt x="3075" y="156"/>
                </a:lnTo>
                <a:lnTo>
                  <a:pt x="3043" y="154"/>
                </a:lnTo>
                <a:close/>
                <a:moveTo>
                  <a:pt x="2619" y="154"/>
                </a:moveTo>
                <a:lnTo>
                  <a:pt x="2588" y="156"/>
                </a:lnTo>
                <a:lnTo>
                  <a:pt x="2560" y="165"/>
                </a:lnTo>
                <a:lnTo>
                  <a:pt x="2533" y="179"/>
                </a:lnTo>
                <a:lnTo>
                  <a:pt x="2511" y="198"/>
                </a:lnTo>
                <a:lnTo>
                  <a:pt x="2492" y="221"/>
                </a:lnTo>
                <a:lnTo>
                  <a:pt x="2477" y="247"/>
                </a:lnTo>
                <a:lnTo>
                  <a:pt x="2469" y="276"/>
                </a:lnTo>
                <a:lnTo>
                  <a:pt x="2465" y="307"/>
                </a:lnTo>
                <a:lnTo>
                  <a:pt x="2469" y="338"/>
                </a:lnTo>
                <a:lnTo>
                  <a:pt x="2477" y="367"/>
                </a:lnTo>
                <a:lnTo>
                  <a:pt x="2492" y="392"/>
                </a:lnTo>
                <a:lnTo>
                  <a:pt x="2511" y="416"/>
                </a:lnTo>
                <a:lnTo>
                  <a:pt x="2533" y="434"/>
                </a:lnTo>
                <a:lnTo>
                  <a:pt x="2560" y="448"/>
                </a:lnTo>
                <a:lnTo>
                  <a:pt x="2588" y="457"/>
                </a:lnTo>
                <a:lnTo>
                  <a:pt x="2619" y="461"/>
                </a:lnTo>
                <a:lnTo>
                  <a:pt x="2651" y="457"/>
                </a:lnTo>
                <a:lnTo>
                  <a:pt x="2679" y="448"/>
                </a:lnTo>
                <a:lnTo>
                  <a:pt x="2706" y="434"/>
                </a:lnTo>
                <a:lnTo>
                  <a:pt x="2728" y="416"/>
                </a:lnTo>
                <a:lnTo>
                  <a:pt x="2747" y="392"/>
                </a:lnTo>
                <a:lnTo>
                  <a:pt x="2762" y="367"/>
                </a:lnTo>
                <a:lnTo>
                  <a:pt x="2770" y="338"/>
                </a:lnTo>
                <a:lnTo>
                  <a:pt x="2773" y="307"/>
                </a:lnTo>
                <a:lnTo>
                  <a:pt x="2770" y="276"/>
                </a:lnTo>
                <a:lnTo>
                  <a:pt x="2762" y="247"/>
                </a:lnTo>
                <a:lnTo>
                  <a:pt x="2747" y="221"/>
                </a:lnTo>
                <a:lnTo>
                  <a:pt x="2728" y="198"/>
                </a:lnTo>
                <a:lnTo>
                  <a:pt x="2706" y="179"/>
                </a:lnTo>
                <a:lnTo>
                  <a:pt x="2679" y="165"/>
                </a:lnTo>
                <a:lnTo>
                  <a:pt x="2651" y="156"/>
                </a:lnTo>
                <a:lnTo>
                  <a:pt x="2619" y="154"/>
                </a:lnTo>
                <a:close/>
                <a:moveTo>
                  <a:pt x="231" y="0"/>
                </a:moveTo>
                <a:lnTo>
                  <a:pt x="3621" y="0"/>
                </a:lnTo>
                <a:lnTo>
                  <a:pt x="3658" y="2"/>
                </a:lnTo>
                <a:lnTo>
                  <a:pt x="3694" y="12"/>
                </a:lnTo>
                <a:lnTo>
                  <a:pt x="3727" y="26"/>
                </a:lnTo>
                <a:lnTo>
                  <a:pt x="3757" y="44"/>
                </a:lnTo>
                <a:lnTo>
                  <a:pt x="3784" y="68"/>
                </a:lnTo>
                <a:lnTo>
                  <a:pt x="3808" y="94"/>
                </a:lnTo>
                <a:lnTo>
                  <a:pt x="3826" y="125"/>
                </a:lnTo>
                <a:lnTo>
                  <a:pt x="3840" y="157"/>
                </a:lnTo>
                <a:lnTo>
                  <a:pt x="3848" y="193"/>
                </a:lnTo>
                <a:lnTo>
                  <a:pt x="3852" y="230"/>
                </a:lnTo>
                <a:lnTo>
                  <a:pt x="3852" y="3149"/>
                </a:lnTo>
                <a:lnTo>
                  <a:pt x="3848" y="3186"/>
                </a:lnTo>
                <a:lnTo>
                  <a:pt x="3840" y="3221"/>
                </a:lnTo>
                <a:lnTo>
                  <a:pt x="3826" y="3255"/>
                </a:lnTo>
                <a:lnTo>
                  <a:pt x="3808" y="3285"/>
                </a:lnTo>
                <a:lnTo>
                  <a:pt x="3784" y="3312"/>
                </a:lnTo>
                <a:lnTo>
                  <a:pt x="3757" y="3334"/>
                </a:lnTo>
                <a:lnTo>
                  <a:pt x="3727" y="3354"/>
                </a:lnTo>
                <a:lnTo>
                  <a:pt x="3694" y="3368"/>
                </a:lnTo>
                <a:lnTo>
                  <a:pt x="3658" y="3376"/>
                </a:lnTo>
                <a:lnTo>
                  <a:pt x="3621" y="3379"/>
                </a:lnTo>
                <a:lnTo>
                  <a:pt x="231" y="3379"/>
                </a:lnTo>
                <a:lnTo>
                  <a:pt x="194" y="3376"/>
                </a:lnTo>
                <a:lnTo>
                  <a:pt x="158" y="3368"/>
                </a:lnTo>
                <a:lnTo>
                  <a:pt x="125" y="3354"/>
                </a:lnTo>
                <a:lnTo>
                  <a:pt x="95" y="3334"/>
                </a:lnTo>
                <a:lnTo>
                  <a:pt x="68" y="3312"/>
                </a:lnTo>
                <a:lnTo>
                  <a:pt x="44" y="3285"/>
                </a:lnTo>
                <a:lnTo>
                  <a:pt x="26" y="3255"/>
                </a:lnTo>
                <a:lnTo>
                  <a:pt x="12" y="3221"/>
                </a:lnTo>
                <a:lnTo>
                  <a:pt x="4" y="3186"/>
                </a:lnTo>
                <a:lnTo>
                  <a:pt x="0" y="3149"/>
                </a:lnTo>
                <a:lnTo>
                  <a:pt x="0" y="230"/>
                </a:lnTo>
                <a:lnTo>
                  <a:pt x="4" y="193"/>
                </a:lnTo>
                <a:lnTo>
                  <a:pt x="12" y="157"/>
                </a:lnTo>
                <a:lnTo>
                  <a:pt x="26" y="125"/>
                </a:lnTo>
                <a:lnTo>
                  <a:pt x="44" y="94"/>
                </a:lnTo>
                <a:lnTo>
                  <a:pt x="68" y="68"/>
                </a:lnTo>
                <a:lnTo>
                  <a:pt x="95" y="44"/>
                </a:lnTo>
                <a:lnTo>
                  <a:pt x="125" y="26"/>
                </a:lnTo>
                <a:lnTo>
                  <a:pt x="158" y="12"/>
                </a:lnTo>
                <a:lnTo>
                  <a:pt x="194" y="2"/>
                </a:lnTo>
                <a:lnTo>
                  <a:pt x="231" y="0"/>
                </a:lnTo>
                <a:close/>
              </a:path>
            </a:pathLst>
          </a:custGeom>
          <a:solidFill>
            <a:srgbClr val="FFFFFF"/>
          </a:solidFill>
          <a:ln w="0">
            <a:noFill/>
            <a:prstDash val="solid"/>
            <a:round/>
            <a:headEnd/>
            <a:tailEnd/>
          </a:ln>
        </p:spPr>
        <p:txBody>
          <a:bodyPr vert="horz" wrap="square" lIns="91438" tIns="45719" rIns="91438" bIns="45719"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4A4A4A"/>
              </a:solidFill>
              <a:effectLst/>
              <a:uLnTx/>
              <a:uFillTx/>
              <a:latin typeface="Calibri"/>
            </a:endParaRPr>
          </a:p>
        </p:txBody>
      </p:sp>
      <p:sp>
        <p:nvSpPr>
          <p:cNvPr id="39" name="Teardrop 38"/>
          <p:cNvSpPr/>
          <p:nvPr/>
        </p:nvSpPr>
        <p:spPr>
          <a:xfrm rot="2700000" flipV="1">
            <a:off x="9892682" y="1979866"/>
            <a:ext cx="992135" cy="992135"/>
          </a:xfrm>
          <a:prstGeom prst="teardrop">
            <a:avLst>
              <a:gd name="adj" fmla="val 103995"/>
            </a:avLst>
          </a:prstGeom>
          <a:solidFill>
            <a:srgbClr val="3F4A5A"/>
          </a:solidFill>
          <a:ln w="12700" cap="flat" cmpd="sng" algn="ctr">
            <a:noFill/>
            <a:prstDash val="solid"/>
            <a:miter lim="800000"/>
          </a:ln>
          <a:effectLst>
            <a:outerShdw blurRad="50800" dist="25400" dir="5400000" algn="t" rotWithShape="0">
              <a:srgbClr val="3F4A5A">
                <a:alpha val="25000"/>
              </a:srgbClr>
            </a:outerShdw>
          </a:effectLst>
        </p:spPr>
        <p:txBody>
          <a:bodyPr lIns="121917" tIns="60958" rIns="121917" bIns="60958"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smtClean="0">
              <a:ln>
                <a:noFill/>
              </a:ln>
              <a:solidFill>
                <a:srgbClr val="FFFFFF"/>
              </a:solidFill>
              <a:effectLst/>
              <a:uLnTx/>
              <a:uFillTx/>
              <a:latin typeface="Calibri"/>
              <a:ea typeface="+mn-ea"/>
              <a:cs typeface="Roboto condensed"/>
            </a:endParaRPr>
          </a:p>
        </p:txBody>
      </p:sp>
      <p:sp>
        <p:nvSpPr>
          <p:cNvPr id="27" name="Freeform 375"/>
          <p:cNvSpPr>
            <a:spLocks noEditPoints="1"/>
          </p:cNvSpPr>
          <p:nvPr/>
        </p:nvSpPr>
        <p:spPr bwMode="auto">
          <a:xfrm>
            <a:off x="10104932" y="2186674"/>
            <a:ext cx="567635" cy="563725"/>
          </a:xfrm>
          <a:custGeom>
            <a:avLst/>
            <a:gdLst>
              <a:gd name="T0" fmla="*/ 1912 w 3486"/>
              <a:gd name="T1" fmla="*/ 1119 h 3462"/>
              <a:gd name="T2" fmla="*/ 2439 w 3486"/>
              <a:gd name="T3" fmla="*/ 1659 h 3462"/>
              <a:gd name="T4" fmla="*/ 2439 w 3486"/>
              <a:gd name="T5" fmla="*/ 1802 h 3462"/>
              <a:gd name="T6" fmla="*/ 1861 w 3486"/>
              <a:gd name="T7" fmla="*/ 2378 h 3462"/>
              <a:gd name="T8" fmla="*/ 1716 w 3486"/>
              <a:gd name="T9" fmla="*/ 2378 h 3462"/>
              <a:gd name="T10" fmla="*/ 1620 w 3486"/>
              <a:gd name="T11" fmla="*/ 2264 h 3462"/>
              <a:gd name="T12" fmla="*/ 1645 w 3486"/>
              <a:gd name="T13" fmla="*/ 2122 h 3462"/>
              <a:gd name="T14" fmla="*/ 1072 w 3486"/>
              <a:gd name="T15" fmla="*/ 1893 h 3462"/>
              <a:gd name="T16" fmla="*/ 970 w 3486"/>
              <a:gd name="T17" fmla="*/ 1792 h 3462"/>
              <a:gd name="T18" fmla="*/ 970 w 3486"/>
              <a:gd name="T19" fmla="*/ 1671 h 3462"/>
              <a:gd name="T20" fmla="*/ 1072 w 3486"/>
              <a:gd name="T21" fmla="*/ 1569 h 3462"/>
              <a:gd name="T22" fmla="*/ 1645 w 3486"/>
              <a:gd name="T23" fmla="*/ 1339 h 3462"/>
              <a:gd name="T24" fmla="*/ 1620 w 3486"/>
              <a:gd name="T25" fmla="*/ 1198 h 3462"/>
              <a:gd name="T26" fmla="*/ 1689 w 3486"/>
              <a:gd name="T27" fmla="*/ 1099 h 3462"/>
              <a:gd name="T28" fmla="*/ 1765 w 3486"/>
              <a:gd name="T29" fmla="*/ 346 h 3462"/>
              <a:gd name="T30" fmla="*/ 1341 w 3486"/>
              <a:gd name="T31" fmla="*/ 405 h 3462"/>
              <a:gd name="T32" fmla="*/ 955 w 3486"/>
              <a:gd name="T33" fmla="*/ 589 h 3462"/>
              <a:gd name="T34" fmla="*/ 637 w 3486"/>
              <a:gd name="T35" fmla="*/ 888 h 3462"/>
              <a:gd name="T36" fmla="*/ 424 w 3486"/>
              <a:gd name="T37" fmla="*/ 1283 h 3462"/>
              <a:gd name="T38" fmla="*/ 349 w 3486"/>
              <a:gd name="T39" fmla="*/ 1709 h 3462"/>
              <a:gd name="T40" fmla="*/ 409 w 3486"/>
              <a:gd name="T41" fmla="*/ 2130 h 3462"/>
              <a:gd name="T42" fmla="*/ 593 w 3486"/>
              <a:gd name="T43" fmla="*/ 2513 h 3462"/>
              <a:gd name="T44" fmla="*/ 894 w 3486"/>
              <a:gd name="T45" fmla="*/ 2829 h 3462"/>
              <a:gd name="T46" fmla="*/ 1293 w 3486"/>
              <a:gd name="T47" fmla="*/ 3041 h 3462"/>
              <a:gd name="T48" fmla="*/ 1722 w 3486"/>
              <a:gd name="T49" fmla="*/ 3116 h 3462"/>
              <a:gd name="T50" fmla="*/ 2145 w 3486"/>
              <a:gd name="T51" fmla="*/ 3056 h 3462"/>
              <a:gd name="T52" fmla="*/ 2532 w 3486"/>
              <a:gd name="T53" fmla="*/ 2873 h 3462"/>
              <a:gd name="T54" fmla="*/ 2850 w 3486"/>
              <a:gd name="T55" fmla="*/ 2574 h 3462"/>
              <a:gd name="T56" fmla="*/ 3063 w 3486"/>
              <a:gd name="T57" fmla="*/ 2178 h 3462"/>
              <a:gd name="T58" fmla="*/ 3137 w 3486"/>
              <a:gd name="T59" fmla="*/ 1752 h 3462"/>
              <a:gd name="T60" fmla="*/ 3079 w 3486"/>
              <a:gd name="T61" fmla="*/ 1332 h 3462"/>
              <a:gd name="T62" fmla="*/ 2893 w 3486"/>
              <a:gd name="T63" fmla="*/ 948 h 3462"/>
              <a:gd name="T64" fmla="*/ 2592 w 3486"/>
              <a:gd name="T65" fmla="*/ 632 h 3462"/>
              <a:gd name="T66" fmla="*/ 2194 w 3486"/>
              <a:gd name="T67" fmla="*/ 420 h 3462"/>
              <a:gd name="T68" fmla="*/ 1765 w 3486"/>
              <a:gd name="T69" fmla="*/ 346 h 3462"/>
              <a:gd name="T70" fmla="*/ 2150 w 3486"/>
              <a:gd name="T71" fmla="*/ 48 h 3462"/>
              <a:gd name="T72" fmla="*/ 2615 w 3486"/>
              <a:gd name="T73" fmla="*/ 232 h 3462"/>
              <a:gd name="T74" fmla="*/ 3008 w 3486"/>
              <a:gd name="T75" fmla="*/ 539 h 3462"/>
              <a:gd name="T76" fmla="*/ 3289 w 3486"/>
              <a:gd name="T77" fmla="*/ 929 h 3462"/>
              <a:gd name="T78" fmla="*/ 3449 w 3486"/>
              <a:gd name="T79" fmla="*/ 1375 h 3462"/>
              <a:gd name="T80" fmla="*/ 3486 w 3486"/>
              <a:gd name="T81" fmla="*/ 1765 h 3462"/>
              <a:gd name="T82" fmla="*/ 3413 w 3486"/>
              <a:gd name="T83" fmla="*/ 2230 h 3462"/>
              <a:gd name="T84" fmla="*/ 3199 w 3486"/>
              <a:gd name="T85" fmla="*/ 2683 h 3462"/>
              <a:gd name="T86" fmla="*/ 2871 w 3486"/>
              <a:gd name="T87" fmla="*/ 3052 h 3462"/>
              <a:gd name="T88" fmla="*/ 2464 w 3486"/>
              <a:gd name="T89" fmla="*/ 3307 h 3462"/>
              <a:gd name="T90" fmla="*/ 2008 w 3486"/>
              <a:gd name="T91" fmla="*/ 3441 h 3462"/>
              <a:gd name="T92" fmla="*/ 1624 w 3486"/>
              <a:gd name="T93" fmla="*/ 3458 h 3462"/>
              <a:gd name="T94" fmla="*/ 1147 w 3486"/>
              <a:gd name="T95" fmla="*/ 3358 h 3462"/>
              <a:gd name="T96" fmla="*/ 702 w 3486"/>
              <a:gd name="T97" fmla="*/ 3119 h 3462"/>
              <a:gd name="T98" fmla="*/ 353 w 3486"/>
              <a:gd name="T99" fmla="*/ 2775 h 3462"/>
              <a:gd name="T100" fmla="*/ 119 w 3486"/>
              <a:gd name="T101" fmla="*/ 2360 h 3462"/>
              <a:gd name="T102" fmla="*/ 9 w 3486"/>
              <a:gd name="T103" fmla="*/ 1899 h 3462"/>
              <a:gd name="T104" fmla="*/ 28 w 3486"/>
              <a:gd name="T105" fmla="*/ 1422 h 3462"/>
              <a:gd name="T106" fmla="*/ 185 w 3486"/>
              <a:gd name="T107" fmla="*/ 954 h 3462"/>
              <a:gd name="T108" fmla="*/ 474 w 3486"/>
              <a:gd name="T109" fmla="*/ 544 h 3462"/>
              <a:gd name="T110" fmla="*/ 852 w 3486"/>
              <a:gd name="T111" fmla="*/ 243 h 3462"/>
              <a:gd name="T112" fmla="*/ 1292 w 3486"/>
              <a:gd name="T113" fmla="*/ 59 h 3462"/>
              <a:gd name="T114" fmla="*/ 1766 w 3486"/>
              <a:gd name="T115" fmla="*/ 0 h 3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6" h="3462">
                <a:moveTo>
                  <a:pt x="1803" y="1069"/>
                </a:moveTo>
                <a:lnTo>
                  <a:pt x="1832" y="1074"/>
                </a:lnTo>
                <a:lnTo>
                  <a:pt x="1861" y="1084"/>
                </a:lnTo>
                <a:lnTo>
                  <a:pt x="1888" y="1099"/>
                </a:lnTo>
                <a:lnTo>
                  <a:pt x="1912" y="1119"/>
                </a:lnTo>
                <a:lnTo>
                  <a:pt x="2404" y="1608"/>
                </a:lnTo>
                <a:lnTo>
                  <a:pt x="2404" y="1608"/>
                </a:lnTo>
                <a:lnTo>
                  <a:pt x="2404" y="1609"/>
                </a:lnTo>
                <a:lnTo>
                  <a:pt x="2425" y="1633"/>
                </a:lnTo>
                <a:lnTo>
                  <a:pt x="2439" y="1659"/>
                </a:lnTo>
                <a:lnTo>
                  <a:pt x="2450" y="1687"/>
                </a:lnTo>
                <a:lnTo>
                  <a:pt x="2454" y="1716"/>
                </a:lnTo>
                <a:lnTo>
                  <a:pt x="2454" y="1745"/>
                </a:lnTo>
                <a:lnTo>
                  <a:pt x="2450" y="1774"/>
                </a:lnTo>
                <a:lnTo>
                  <a:pt x="2439" y="1802"/>
                </a:lnTo>
                <a:lnTo>
                  <a:pt x="2425" y="1830"/>
                </a:lnTo>
                <a:lnTo>
                  <a:pt x="2404" y="1853"/>
                </a:lnTo>
                <a:lnTo>
                  <a:pt x="1912" y="2343"/>
                </a:lnTo>
                <a:lnTo>
                  <a:pt x="1888" y="2363"/>
                </a:lnTo>
                <a:lnTo>
                  <a:pt x="1861" y="2378"/>
                </a:lnTo>
                <a:lnTo>
                  <a:pt x="1832" y="2388"/>
                </a:lnTo>
                <a:lnTo>
                  <a:pt x="1803" y="2393"/>
                </a:lnTo>
                <a:lnTo>
                  <a:pt x="1774" y="2393"/>
                </a:lnTo>
                <a:lnTo>
                  <a:pt x="1744" y="2388"/>
                </a:lnTo>
                <a:lnTo>
                  <a:pt x="1716" y="2378"/>
                </a:lnTo>
                <a:lnTo>
                  <a:pt x="1690" y="2363"/>
                </a:lnTo>
                <a:lnTo>
                  <a:pt x="1666" y="2343"/>
                </a:lnTo>
                <a:lnTo>
                  <a:pt x="1645" y="2319"/>
                </a:lnTo>
                <a:lnTo>
                  <a:pt x="1630" y="2293"/>
                </a:lnTo>
                <a:lnTo>
                  <a:pt x="1620" y="2264"/>
                </a:lnTo>
                <a:lnTo>
                  <a:pt x="1614" y="2235"/>
                </a:lnTo>
                <a:lnTo>
                  <a:pt x="1614" y="2206"/>
                </a:lnTo>
                <a:lnTo>
                  <a:pt x="1620" y="2177"/>
                </a:lnTo>
                <a:lnTo>
                  <a:pt x="1630" y="2149"/>
                </a:lnTo>
                <a:lnTo>
                  <a:pt x="1645" y="2122"/>
                </a:lnTo>
                <a:lnTo>
                  <a:pt x="1666" y="2098"/>
                </a:lnTo>
                <a:lnTo>
                  <a:pt x="1861" y="1904"/>
                </a:lnTo>
                <a:lnTo>
                  <a:pt x="1133" y="1904"/>
                </a:lnTo>
                <a:lnTo>
                  <a:pt x="1101" y="1901"/>
                </a:lnTo>
                <a:lnTo>
                  <a:pt x="1072" y="1893"/>
                </a:lnTo>
                <a:lnTo>
                  <a:pt x="1045" y="1880"/>
                </a:lnTo>
                <a:lnTo>
                  <a:pt x="1021" y="1863"/>
                </a:lnTo>
                <a:lnTo>
                  <a:pt x="1000" y="1843"/>
                </a:lnTo>
                <a:lnTo>
                  <a:pt x="983" y="1819"/>
                </a:lnTo>
                <a:lnTo>
                  <a:pt x="970" y="1792"/>
                </a:lnTo>
                <a:lnTo>
                  <a:pt x="962" y="1762"/>
                </a:lnTo>
                <a:lnTo>
                  <a:pt x="959" y="1731"/>
                </a:lnTo>
                <a:lnTo>
                  <a:pt x="959" y="1731"/>
                </a:lnTo>
                <a:lnTo>
                  <a:pt x="962" y="1700"/>
                </a:lnTo>
                <a:lnTo>
                  <a:pt x="970" y="1671"/>
                </a:lnTo>
                <a:lnTo>
                  <a:pt x="983" y="1643"/>
                </a:lnTo>
                <a:lnTo>
                  <a:pt x="1000" y="1620"/>
                </a:lnTo>
                <a:lnTo>
                  <a:pt x="1021" y="1598"/>
                </a:lnTo>
                <a:lnTo>
                  <a:pt x="1045" y="1582"/>
                </a:lnTo>
                <a:lnTo>
                  <a:pt x="1072" y="1569"/>
                </a:lnTo>
                <a:lnTo>
                  <a:pt x="1101" y="1560"/>
                </a:lnTo>
                <a:lnTo>
                  <a:pt x="1133" y="1558"/>
                </a:lnTo>
                <a:lnTo>
                  <a:pt x="1860" y="1558"/>
                </a:lnTo>
                <a:lnTo>
                  <a:pt x="1666" y="1364"/>
                </a:lnTo>
                <a:lnTo>
                  <a:pt x="1645" y="1339"/>
                </a:lnTo>
                <a:lnTo>
                  <a:pt x="1630" y="1314"/>
                </a:lnTo>
                <a:lnTo>
                  <a:pt x="1620" y="1285"/>
                </a:lnTo>
                <a:lnTo>
                  <a:pt x="1614" y="1256"/>
                </a:lnTo>
                <a:lnTo>
                  <a:pt x="1614" y="1227"/>
                </a:lnTo>
                <a:lnTo>
                  <a:pt x="1620" y="1198"/>
                </a:lnTo>
                <a:lnTo>
                  <a:pt x="1630" y="1170"/>
                </a:lnTo>
                <a:lnTo>
                  <a:pt x="1645" y="1143"/>
                </a:lnTo>
                <a:lnTo>
                  <a:pt x="1666" y="1119"/>
                </a:lnTo>
                <a:lnTo>
                  <a:pt x="1665" y="1119"/>
                </a:lnTo>
                <a:lnTo>
                  <a:pt x="1689" y="1099"/>
                </a:lnTo>
                <a:lnTo>
                  <a:pt x="1716" y="1084"/>
                </a:lnTo>
                <a:lnTo>
                  <a:pt x="1744" y="1074"/>
                </a:lnTo>
                <a:lnTo>
                  <a:pt x="1774" y="1069"/>
                </a:lnTo>
                <a:lnTo>
                  <a:pt x="1803" y="1069"/>
                </a:lnTo>
                <a:close/>
                <a:moveTo>
                  <a:pt x="1765" y="346"/>
                </a:moveTo>
                <a:lnTo>
                  <a:pt x="1679" y="347"/>
                </a:lnTo>
                <a:lnTo>
                  <a:pt x="1593" y="354"/>
                </a:lnTo>
                <a:lnTo>
                  <a:pt x="1508" y="366"/>
                </a:lnTo>
                <a:lnTo>
                  <a:pt x="1424" y="383"/>
                </a:lnTo>
                <a:lnTo>
                  <a:pt x="1341" y="405"/>
                </a:lnTo>
                <a:lnTo>
                  <a:pt x="1260" y="432"/>
                </a:lnTo>
                <a:lnTo>
                  <a:pt x="1181" y="464"/>
                </a:lnTo>
                <a:lnTo>
                  <a:pt x="1102" y="501"/>
                </a:lnTo>
                <a:lnTo>
                  <a:pt x="1027" y="542"/>
                </a:lnTo>
                <a:lnTo>
                  <a:pt x="955" y="589"/>
                </a:lnTo>
                <a:lnTo>
                  <a:pt x="885" y="640"/>
                </a:lnTo>
                <a:lnTo>
                  <a:pt x="818" y="695"/>
                </a:lnTo>
                <a:lnTo>
                  <a:pt x="754" y="754"/>
                </a:lnTo>
                <a:lnTo>
                  <a:pt x="694" y="819"/>
                </a:lnTo>
                <a:lnTo>
                  <a:pt x="637" y="888"/>
                </a:lnTo>
                <a:lnTo>
                  <a:pt x="584" y="961"/>
                </a:lnTo>
                <a:lnTo>
                  <a:pt x="536" y="1039"/>
                </a:lnTo>
                <a:lnTo>
                  <a:pt x="492" y="1119"/>
                </a:lnTo>
                <a:lnTo>
                  <a:pt x="455" y="1201"/>
                </a:lnTo>
                <a:lnTo>
                  <a:pt x="424" y="1283"/>
                </a:lnTo>
                <a:lnTo>
                  <a:pt x="398" y="1368"/>
                </a:lnTo>
                <a:lnTo>
                  <a:pt x="377" y="1453"/>
                </a:lnTo>
                <a:lnTo>
                  <a:pt x="362" y="1539"/>
                </a:lnTo>
                <a:lnTo>
                  <a:pt x="353" y="1624"/>
                </a:lnTo>
                <a:lnTo>
                  <a:pt x="349" y="1709"/>
                </a:lnTo>
                <a:lnTo>
                  <a:pt x="350" y="1795"/>
                </a:lnTo>
                <a:lnTo>
                  <a:pt x="357" y="1880"/>
                </a:lnTo>
                <a:lnTo>
                  <a:pt x="369" y="1965"/>
                </a:lnTo>
                <a:lnTo>
                  <a:pt x="386" y="2048"/>
                </a:lnTo>
                <a:lnTo>
                  <a:pt x="409" y="2130"/>
                </a:lnTo>
                <a:lnTo>
                  <a:pt x="436" y="2210"/>
                </a:lnTo>
                <a:lnTo>
                  <a:pt x="467" y="2289"/>
                </a:lnTo>
                <a:lnTo>
                  <a:pt x="504" y="2366"/>
                </a:lnTo>
                <a:lnTo>
                  <a:pt x="546" y="2442"/>
                </a:lnTo>
                <a:lnTo>
                  <a:pt x="593" y="2513"/>
                </a:lnTo>
                <a:lnTo>
                  <a:pt x="644" y="2584"/>
                </a:lnTo>
                <a:lnTo>
                  <a:pt x="699" y="2650"/>
                </a:lnTo>
                <a:lnTo>
                  <a:pt x="760" y="2713"/>
                </a:lnTo>
                <a:lnTo>
                  <a:pt x="825" y="2773"/>
                </a:lnTo>
                <a:lnTo>
                  <a:pt x="894" y="2829"/>
                </a:lnTo>
                <a:lnTo>
                  <a:pt x="968" y="2882"/>
                </a:lnTo>
                <a:lnTo>
                  <a:pt x="1046" y="2930"/>
                </a:lnTo>
                <a:lnTo>
                  <a:pt x="1126" y="2973"/>
                </a:lnTo>
                <a:lnTo>
                  <a:pt x="1209" y="3010"/>
                </a:lnTo>
                <a:lnTo>
                  <a:pt x="1293" y="3041"/>
                </a:lnTo>
                <a:lnTo>
                  <a:pt x="1378" y="3067"/>
                </a:lnTo>
                <a:lnTo>
                  <a:pt x="1463" y="3088"/>
                </a:lnTo>
                <a:lnTo>
                  <a:pt x="1549" y="3103"/>
                </a:lnTo>
                <a:lnTo>
                  <a:pt x="1635" y="3111"/>
                </a:lnTo>
                <a:lnTo>
                  <a:pt x="1722" y="3116"/>
                </a:lnTo>
                <a:lnTo>
                  <a:pt x="1808" y="3114"/>
                </a:lnTo>
                <a:lnTo>
                  <a:pt x="1893" y="3107"/>
                </a:lnTo>
                <a:lnTo>
                  <a:pt x="1978" y="3095"/>
                </a:lnTo>
                <a:lnTo>
                  <a:pt x="2062" y="3079"/>
                </a:lnTo>
                <a:lnTo>
                  <a:pt x="2145" y="3056"/>
                </a:lnTo>
                <a:lnTo>
                  <a:pt x="2227" y="3029"/>
                </a:lnTo>
                <a:lnTo>
                  <a:pt x="2306" y="2998"/>
                </a:lnTo>
                <a:lnTo>
                  <a:pt x="2384" y="2961"/>
                </a:lnTo>
                <a:lnTo>
                  <a:pt x="2459" y="2920"/>
                </a:lnTo>
                <a:lnTo>
                  <a:pt x="2532" y="2873"/>
                </a:lnTo>
                <a:lnTo>
                  <a:pt x="2601" y="2823"/>
                </a:lnTo>
                <a:lnTo>
                  <a:pt x="2669" y="2766"/>
                </a:lnTo>
                <a:lnTo>
                  <a:pt x="2732" y="2707"/>
                </a:lnTo>
                <a:lnTo>
                  <a:pt x="2793" y="2642"/>
                </a:lnTo>
                <a:lnTo>
                  <a:pt x="2850" y="2574"/>
                </a:lnTo>
                <a:lnTo>
                  <a:pt x="2902" y="2500"/>
                </a:lnTo>
                <a:lnTo>
                  <a:pt x="2951" y="2423"/>
                </a:lnTo>
                <a:lnTo>
                  <a:pt x="2994" y="2343"/>
                </a:lnTo>
                <a:lnTo>
                  <a:pt x="3032" y="2261"/>
                </a:lnTo>
                <a:lnTo>
                  <a:pt x="3063" y="2178"/>
                </a:lnTo>
                <a:lnTo>
                  <a:pt x="3089" y="2094"/>
                </a:lnTo>
                <a:lnTo>
                  <a:pt x="3109" y="2009"/>
                </a:lnTo>
                <a:lnTo>
                  <a:pt x="3124" y="1924"/>
                </a:lnTo>
                <a:lnTo>
                  <a:pt x="3134" y="1838"/>
                </a:lnTo>
                <a:lnTo>
                  <a:pt x="3137" y="1752"/>
                </a:lnTo>
                <a:lnTo>
                  <a:pt x="3136" y="1666"/>
                </a:lnTo>
                <a:lnTo>
                  <a:pt x="3130" y="1582"/>
                </a:lnTo>
                <a:lnTo>
                  <a:pt x="3118" y="1497"/>
                </a:lnTo>
                <a:lnTo>
                  <a:pt x="3100" y="1414"/>
                </a:lnTo>
                <a:lnTo>
                  <a:pt x="3079" y="1332"/>
                </a:lnTo>
                <a:lnTo>
                  <a:pt x="3051" y="1251"/>
                </a:lnTo>
                <a:lnTo>
                  <a:pt x="3019" y="1172"/>
                </a:lnTo>
                <a:lnTo>
                  <a:pt x="2982" y="1095"/>
                </a:lnTo>
                <a:lnTo>
                  <a:pt x="2940" y="1020"/>
                </a:lnTo>
                <a:lnTo>
                  <a:pt x="2893" y="948"/>
                </a:lnTo>
                <a:lnTo>
                  <a:pt x="2842" y="879"/>
                </a:lnTo>
                <a:lnTo>
                  <a:pt x="2787" y="812"/>
                </a:lnTo>
                <a:lnTo>
                  <a:pt x="2726" y="748"/>
                </a:lnTo>
                <a:lnTo>
                  <a:pt x="2661" y="688"/>
                </a:lnTo>
                <a:lnTo>
                  <a:pt x="2592" y="632"/>
                </a:lnTo>
                <a:lnTo>
                  <a:pt x="2519" y="580"/>
                </a:lnTo>
                <a:lnTo>
                  <a:pt x="2440" y="531"/>
                </a:lnTo>
                <a:lnTo>
                  <a:pt x="2360" y="489"/>
                </a:lnTo>
                <a:lnTo>
                  <a:pt x="2277" y="451"/>
                </a:lnTo>
                <a:lnTo>
                  <a:pt x="2194" y="420"/>
                </a:lnTo>
                <a:lnTo>
                  <a:pt x="2109" y="394"/>
                </a:lnTo>
                <a:lnTo>
                  <a:pt x="2023" y="374"/>
                </a:lnTo>
                <a:lnTo>
                  <a:pt x="1937" y="359"/>
                </a:lnTo>
                <a:lnTo>
                  <a:pt x="1851" y="350"/>
                </a:lnTo>
                <a:lnTo>
                  <a:pt x="1765" y="346"/>
                </a:lnTo>
                <a:close/>
                <a:moveTo>
                  <a:pt x="1766" y="0"/>
                </a:moveTo>
                <a:lnTo>
                  <a:pt x="1863" y="3"/>
                </a:lnTo>
                <a:lnTo>
                  <a:pt x="1959" y="13"/>
                </a:lnTo>
                <a:lnTo>
                  <a:pt x="2055" y="27"/>
                </a:lnTo>
                <a:lnTo>
                  <a:pt x="2150" y="48"/>
                </a:lnTo>
                <a:lnTo>
                  <a:pt x="2246" y="73"/>
                </a:lnTo>
                <a:lnTo>
                  <a:pt x="2340" y="104"/>
                </a:lnTo>
                <a:lnTo>
                  <a:pt x="2433" y="141"/>
                </a:lnTo>
                <a:lnTo>
                  <a:pt x="2525" y="183"/>
                </a:lnTo>
                <a:lnTo>
                  <a:pt x="2615" y="232"/>
                </a:lnTo>
                <a:lnTo>
                  <a:pt x="2702" y="285"/>
                </a:lnTo>
                <a:lnTo>
                  <a:pt x="2786" y="343"/>
                </a:lnTo>
                <a:lnTo>
                  <a:pt x="2864" y="405"/>
                </a:lnTo>
                <a:lnTo>
                  <a:pt x="2938" y="470"/>
                </a:lnTo>
                <a:lnTo>
                  <a:pt x="3008" y="539"/>
                </a:lnTo>
                <a:lnTo>
                  <a:pt x="3073" y="611"/>
                </a:lnTo>
                <a:lnTo>
                  <a:pt x="3134" y="686"/>
                </a:lnTo>
                <a:lnTo>
                  <a:pt x="3190" y="765"/>
                </a:lnTo>
                <a:lnTo>
                  <a:pt x="3242" y="846"/>
                </a:lnTo>
                <a:lnTo>
                  <a:pt x="3289" y="929"/>
                </a:lnTo>
                <a:lnTo>
                  <a:pt x="3330" y="1015"/>
                </a:lnTo>
                <a:lnTo>
                  <a:pt x="3367" y="1103"/>
                </a:lnTo>
                <a:lnTo>
                  <a:pt x="3400" y="1192"/>
                </a:lnTo>
                <a:lnTo>
                  <a:pt x="3427" y="1283"/>
                </a:lnTo>
                <a:lnTo>
                  <a:pt x="3449" y="1375"/>
                </a:lnTo>
                <a:lnTo>
                  <a:pt x="3466" y="1468"/>
                </a:lnTo>
                <a:lnTo>
                  <a:pt x="3478" y="1563"/>
                </a:lnTo>
                <a:lnTo>
                  <a:pt x="3485" y="1658"/>
                </a:lnTo>
                <a:lnTo>
                  <a:pt x="3486" y="1725"/>
                </a:lnTo>
                <a:lnTo>
                  <a:pt x="3486" y="1765"/>
                </a:lnTo>
                <a:lnTo>
                  <a:pt x="3483" y="1849"/>
                </a:lnTo>
                <a:lnTo>
                  <a:pt x="3473" y="1945"/>
                </a:lnTo>
                <a:lnTo>
                  <a:pt x="3459" y="2040"/>
                </a:lnTo>
                <a:lnTo>
                  <a:pt x="3438" y="2136"/>
                </a:lnTo>
                <a:lnTo>
                  <a:pt x="3413" y="2230"/>
                </a:lnTo>
                <a:lnTo>
                  <a:pt x="3381" y="2324"/>
                </a:lnTo>
                <a:lnTo>
                  <a:pt x="3344" y="2416"/>
                </a:lnTo>
                <a:lnTo>
                  <a:pt x="3302" y="2507"/>
                </a:lnTo>
                <a:lnTo>
                  <a:pt x="3253" y="2597"/>
                </a:lnTo>
                <a:lnTo>
                  <a:pt x="3199" y="2683"/>
                </a:lnTo>
                <a:lnTo>
                  <a:pt x="3141" y="2765"/>
                </a:lnTo>
                <a:lnTo>
                  <a:pt x="3079" y="2843"/>
                </a:lnTo>
                <a:lnTo>
                  <a:pt x="3013" y="2917"/>
                </a:lnTo>
                <a:lnTo>
                  <a:pt x="2943" y="2987"/>
                </a:lnTo>
                <a:lnTo>
                  <a:pt x="2871" y="3052"/>
                </a:lnTo>
                <a:lnTo>
                  <a:pt x="2795" y="3111"/>
                </a:lnTo>
                <a:lnTo>
                  <a:pt x="2716" y="3168"/>
                </a:lnTo>
                <a:lnTo>
                  <a:pt x="2634" y="3219"/>
                </a:lnTo>
                <a:lnTo>
                  <a:pt x="2550" y="3265"/>
                </a:lnTo>
                <a:lnTo>
                  <a:pt x="2464" y="3307"/>
                </a:lnTo>
                <a:lnTo>
                  <a:pt x="2376" y="3344"/>
                </a:lnTo>
                <a:lnTo>
                  <a:pt x="2287" y="3375"/>
                </a:lnTo>
                <a:lnTo>
                  <a:pt x="2194" y="3403"/>
                </a:lnTo>
                <a:lnTo>
                  <a:pt x="2101" y="3425"/>
                </a:lnTo>
                <a:lnTo>
                  <a:pt x="2008" y="3441"/>
                </a:lnTo>
                <a:lnTo>
                  <a:pt x="1913" y="3453"/>
                </a:lnTo>
                <a:lnTo>
                  <a:pt x="1817" y="3461"/>
                </a:lnTo>
                <a:lnTo>
                  <a:pt x="1721" y="3462"/>
                </a:lnTo>
                <a:lnTo>
                  <a:pt x="1720" y="3462"/>
                </a:lnTo>
                <a:lnTo>
                  <a:pt x="1624" y="3458"/>
                </a:lnTo>
                <a:lnTo>
                  <a:pt x="1528" y="3449"/>
                </a:lnTo>
                <a:lnTo>
                  <a:pt x="1431" y="3435"/>
                </a:lnTo>
                <a:lnTo>
                  <a:pt x="1336" y="3414"/>
                </a:lnTo>
                <a:lnTo>
                  <a:pt x="1241" y="3388"/>
                </a:lnTo>
                <a:lnTo>
                  <a:pt x="1147" y="3358"/>
                </a:lnTo>
                <a:lnTo>
                  <a:pt x="1053" y="3320"/>
                </a:lnTo>
                <a:lnTo>
                  <a:pt x="962" y="3278"/>
                </a:lnTo>
                <a:lnTo>
                  <a:pt x="872" y="3230"/>
                </a:lnTo>
                <a:lnTo>
                  <a:pt x="784" y="3176"/>
                </a:lnTo>
                <a:lnTo>
                  <a:pt x="702" y="3119"/>
                </a:lnTo>
                <a:lnTo>
                  <a:pt x="623" y="3057"/>
                </a:lnTo>
                <a:lnTo>
                  <a:pt x="549" y="2991"/>
                </a:lnTo>
                <a:lnTo>
                  <a:pt x="479" y="2923"/>
                </a:lnTo>
                <a:lnTo>
                  <a:pt x="414" y="2851"/>
                </a:lnTo>
                <a:lnTo>
                  <a:pt x="353" y="2775"/>
                </a:lnTo>
                <a:lnTo>
                  <a:pt x="296" y="2697"/>
                </a:lnTo>
                <a:lnTo>
                  <a:pt x="245" y="2616"/>
                </a:lnTo>
                <a:lnTo>
                  <a:pt x="198" y="2533"/>
                </a:lnTo>
                <a:lnTo>
                  <a:pt x="157" y="2447"/>
                </a:lnTo>
                <a:lnTo>
                  <a:pt x="119" y="2360"/>
                </a:lnTo>
                <a:lnTo>
                  <a:pt x="87" y="2270"/>
                </a:lnTo>
                <a:lnTo>
                  <a:pt x="60" y="2179"/>
                </a:lnTo>
                <a:lnTo>
                  <a:pt x="37" y="2087"/>
                </a:lnTo>
                <a:lnTo>
                  <a:pt x="21" y="1993"/>
                </a:lnTo>
                <a:lnTo>
                  <a:pt x="9" y="1899"/>
                </a:lnTo>
                <a:lnTo>
                  <a:pt x="1" y="1804"/>
                </a:lnTo>
                <a:lnTo>
                  <a:pt x="0" y="1708"/>
                </a:lnTo>
                <a:lnTo>
                  <a:pt x="4" y="1612"/>
                </a:lnTo>
                <a:lnTo>
                  <a:pt x="13" y="1517"/>
                </a:lnTo>
                <a:lnTo>
                  <a:pt x="28" y="1422"/>
                </a:lnTo>
                <a:lnTo>
                  <a:pt x="48" y="1326"/>
                </a:lnTo>
                <a:lnTo>
                  <a:pt x="74" y="1232"/>
                </a:lnTo>
                <a:lnTo>
                  <a:pt x="106" y="1138"/>
                </a:lnTo>
                <a:lnTo>
                  <a:pt x="143" y="1046"/>
                </a:lnTo>
                <a:lnTo>
                  <a:pt x="185" y="954"/>
                </a:lnTo>
                <a:lnTo>
                  <a:pt x="234" y="866"/>
                </a:lnTo>
                <a:lnTo>
                  <a:pt x="288" y="778"/>
                </a:lnTo>
                <a:lnTo>
                  <a:pt x="345" y="696"/>
                </a:lnTo>
                <a:lnTo>
                  <a:pt x="407" y="618"/>
                </a:lnTo>
                <a:lnTo>
                  <a:pt x="474" y="544"/>
                </a:lnTo>
                <a:lnTo>
                  <a:pt x="543" y="475"/>
                </a:lnTo>
                <a:lnTo>
                  <a:pt x="615" y="410"/>
                </a:lnTo>
                <a:lnTo>
                  <a:pt x="692" y="350"/>
                </a:lnTo>
                <a:lnTo>
                  <a:pt x="770" y="294"/>
                </a:lnTo>
                <a:lnTo>
                  <a:pt x="852" y="243"/>
                </a:lnTo>
                <a:lnTo>
                  <a:pt x="936" y="196"/>
                </a:lnTo>
                <a:lnTo>
                  <a:pt x="1022" y="155"/>
                </a:lnTo>
                <a:lnTo>
                  <a:pt x="1110" y="118"/>
                </a:lnTo>
                <a:lnTo>
                  <a:pt x="1200" y="86"/>
                </a:lnTo>
                <a:lnTo>
                  <a:pt x="1292" y="59"/>
                </a:lnTo>
                <a:lnTo>
                  <a:pt x="1385" y="37"/>
                </a:lnTo>
                <a:lnTo>
                  <a:pt x="1479" y="20"/>
                </a:lnTo>
                <a:lnTo>
                  <a:pt x="1574" y="8"/>
                </a:lnTo>
                <a:lnTo>
                  <a:pt x="1670" y="1"/>
                </a:lnTo>
                <a:lnTo>
                  <a:pt x="1766" y="0"/>
                </a:lnTo>
                <a:close/>
              </a:path>
            </a:pathLst>
          </a:custGeom>
          <a:solidFill>
            <a:srgbClr val="FFFFFF"/>
          </a:solidFill>
          <a:ln w="0">
            <a:noFill/>
            <a:prstDash val="solid"/>
            <a:round/>
            <a:headEnd/>
            <a:tailEnd/>
          </a:ln>
        </p:spPr>
        <p:txBody>
          <a:bodyPr vert="horz" wrap="square" lIns="91438" tIns="45719" rIns="91438" bIns="45719"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4A4A4A"/>
              </a:solidFill>
              <a:effectLst/>
              <a:uLnTx/>
              <a:uFillTx/>
              <a:latin typeface="Calibri"/>
            </a:endParaRPr>
          </a:p>
        </p:txBody>
      </p:sp>
    </p:spTree>
    <p:extLst>
      <p:ext uri="{BB962C8B-B14F-4D97-AF65-F5344CB8AC3E}">
        <p14:creationId xmlns:p14="http://schemas.microsoft.com/office/powerpoint/2010/main" val="7890750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AA1D3DC5-6306-EC4F-B443-D53A6492FEBD}" type="slidenum">
              <a:rPr lang="en-US" smtClean="0"/>
              <a:pPr/>
              <a:t>4</a:t>
            </a:fld>
            <a:endParaRPr lang="en-US"/>
          </a:p>
        </p:txBody>
      </p:sp>
      <p:sp>
        <p:nvSpPr>
          <p:cNvPr id="3" name="Title 2"/>
          <p:cNvSpPr>
            <a:spLocks noGrp="1"/>
          </p:cNvSpPr>
          <p:nvPr>
            <p:ph type="title"/>
          </p:nvPr>
        </p:nvSpPr>
        <p:spPr>
          <a:xfrm>
            <a:off x="2055628" y="1874680"/>
            <a:ext cx="8090238" cy="1754326"/>
          </a:xfrm>
        </p:spPr>
        <p:txBody>
          <a:bodyPr wrap="square" anchor="t">
            <a:spAutoFit/>
          </a:bodyPr>
          <a:lstStyle/>
          <a:p>
            <a:r>
              <a:rPr lang="en-US" sz="3600" dirty="0"/>
              <a:t>Data science results should not just be limited to certain departments but be shared across the organization.</a:t>
            </a:r>
          </a:p>
        </p:txBody>
      </p:sp>
      <p:sp>
        <p:nvSpPr>
          <p:cNvPr id="4" name="TextBox 3"/>
          <p:cNvSpPr txBox="1"/>
          <p:nvPr/>
        </p:nvSpPr>
        <p:spPr>
          <a:xfrm>
            <a:off x="1524000" y="3658722"/>
            <a:ext cx="9144000" cy="1677382"/>
          </a:xfrm>
          <a:prstGeom prst="rect">
            <a:avLst/>
          </a:prstGeom>
          <a:noFill/>
        </p:spPr>
        <p:txBody>
          <a:bodyPr wrap="square" bIns="274320" rtlCol="0">
            <a:spAutoFit/>
          </a:bodyPr>
          <a:lstStyle/>
          <a:p>
            <a:pPr algn="ctr"/>
            <a:r>
              <a:rPr lang="en-US" sz="2400" dirty="0">
                <a:solidFill>
                  <a:schemeClr val="bg1"/>
                </a:solidFill>
                <a:latin typeface="Avenir Next" charset="0"/>
                <a:ea typeface="Avenir Next" charset="0"/>
                <a:cs typeface="Avenir Next" charset="0"/>
              </a:rPr>
              <a:t>___</a:t>
            </a:r>
          </a:p>
          <a:p>
            <a:pPr algn="ctr"/>
            <a:endParaRPr lang="en-US" sz="2400" dirty="0" smtClean="0">
              <a:solidFill>
                <a:srgbClr val="33A1FC"/>
              </a:solidFill>
              <a:latin typeface="Avenir Next" charset="0"/>
              <a:ea typeface="Avenir Next" charset="0"/>
              <a:cs typeface="Avenir Next" charset="0"/>
            </a:endParaRPr>
          </a:p>
          <a:p>
            <a:pPr algn="ctr"/>
            <a:r>
              <a:rPr lang="en-US" sz="2000" dirty="0">
                <a:solidFill>
                  <a:srgbClr val="33A1FC"/>
                </a:solidFill>
                <a:latin typeface="Avenir Next" charset="0"/>
                <a:ea typeface="Avenir Next" charset="0"/>
                <a:cs typeface="Avenir Next" charset="0"/>
              </a:rPr>
              <a:t>Director, product development and engineering,</a:t>
            </a:r>
            <a:br>
              <a:rPr lang="en-US" sz="2000" dirty="0">
                <a:solidFill>
                  <a:srgbClr val="33A1FC"/>
                </a:solidFill>
                <a:latin typeface="Avenir Next" charset="0"/>
                <a:ea typeface="Avenir Next" charset="0"/>
                <a:cs typeface="Avenir Next" charset="0"/>
              </a:rPr>
            </a:br>
            <a:r>
              <a:rPr lang="en-US" sz="2000" dirty="0">
                <a:solidFill>
                  <a:srgbClr val="33A1FC"/>
                </a:solidFill>
                <a:latin typeface="Avenir Next" charset="0"/>
                <a:ea typeface="Avenir Next" charset="0"/>
                <a:cs typeface="Avenir Next" charset="0"/>
              </a:rPr>
              <a:t>Global Telecommunications </a:t>
            </a:r>
            <a:r>
              <a:rPr lang="en-US" sz="2000" dirty="0" smtClean="0">
                <a:solidFill>
                  <a:srgbClr val="33A1FC"/>
                </a:solidFill>
                <a:latin typeface="Avenir Next" charset="0"/>
                <a:ea typeface="Avenir Next" charset="0"/>
                <a:cs typeface="Avenir Next" charset="0"/>
              </a:rPr>
              <a:t>Company</a:t>
            </a:r>
            <a:endParaRPr lang="en-US" sz="2400" dirty="0" smtClean="0">
              <a:solidFill>
                <a:srgbClr val="33A1FC"/>
              </a:solidFill>
              <a:latin typeface="Avenir Next" charset="0"/>
              <a:ea typeface="Avenir Next" charset="0"/>
              <a:cs typeface="Avenir Next" charset="0"/>
            </a:endParaRPr>
          </a:p>
        </p:txBody>
      </p:sp>
      <p:pic>
        <p:nvPicPr>
          <p:cNvPr id="5" name="Picture 4"/>
          <p:cNvPicPr>
            <a:picLocks noChangeAspect="1"/>
          </p:cNvPicPr>
          <p:nvPr/>
        </p:nvPicPr>
        <p:blipFill>
          <a:blip r:embed="rId3"/>
          <a:stretch>
            <a:fillRect/>
          </a:stretch>
        </p:blipFill>
        <p:spPr>
          <a:xfrm>
            <a:off x="1670050" y="741648"/>
            <a:ext cx="944563" cy="772824"/>
          </a:xfrm>
          <a:prstGeom prst="rect">
            <a:avLst/>
          </a:prstGeom>
        </p:spPr>
      </p:pic>
      <p:sp>
        <p:nvSpPr>
          <p:cNvPr id="6" name="Double Bracket 5"/>
          <p:cNvSpPr/>
          <p:nvPr/>
        </p:nvSpPr>
        <p:spPr>
          <a:xfrm>
            <a:off x="1523999" y="1149868"/>
            <a:ext cx="9144001" cy="4577599"/>
          </a:xfrm>
          <a:prstGeom prst="bracketPair">
            <a:avLst>
              <a:gd name="adj" fmla="val 3229"/>
            </a:avLst>
          </a:prstGeom>
          <a:ln w="76200">
            <a:solidFill>
              <a:srgbClr val="666F7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flipH="1" flipV="1">
            <a:off x="9609071" y="5334287"/>
            <a:ext cx="944563" cy="772824"/>
          </a:xfrm>
          <a:prstGeom prst="rect">
            <a:avLst/>
          </a:prstGeom>
        </p:spPr>
      </p:pic>
    </p:spTree>
    <p:extLst>
      <p:ext uri="{BB962C8B-B14F-4D97-AF65-F5344CB8AC3E}">
        <p14:creationId xmlns:p14="http://schemas.microsoft.com/office/powerpoint/2010/main" val="5851393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092994"/>
            <a:ext cx="6096000" cy="5765005"/>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096000" y="1092995"/>
            <a:ext cx="6096000" cy="5765005"/>
          </a:xfrm>
          <a:prstGeom prst="rect">
            <a:avLst/>
          </a:prstGeom>
          <a:solidFill>
            <a:srgbClr val="2A8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89D8"/>
              </a:solidFill>
            </a:endParaRPr>
          </a:p>
        </p:txBody>
      </p:sp>
      <p:graphicFrame>
        <p:nvGraphicFramePr>
          <p:cNvPr id="2" name="Diagram 1"/>
          <p:cNvGraphicFramePr/>
          <p:nvPr>
            <p:extLst/>
          </p:nvPr>
        </p:nvGraphicFramePr>
        <p:xfrm>
          <a:off x="6852607" y="1743075"/>
          <a:ext cx="4582786" cy="4464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1" name="Diagram 30"/>
          <p:cNvGraphicFramePr/>
          <p:nvPr>
            <p:extLst>
              <p:ext uri="{D42A27DB-BD31-4B8C-83A1-F6EECF244321}">
                <p14:modId xmlns:p14="http://schemas.microsoft.com/office/powerpoint/2010/main" val="1796693037"/>
              </p:ext>
            </p:extLst>
          </p:nvPr>
        </p:nvGraphicFramePr>
        <p:xfrm>
          <a:off x="546100" y="1743075"/>
          <a:ext cx="4997450" cy="47148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Title 4"/>
          <p:cNvSpPr>
            <a:spLocks noGrp="1"/>
          </p:cNvSpPr>
          <p:nvPr>
            <p:ph type="title"/>
          </p:nvPr>
        </p:nvSpPr>
        <p:spPr>
          <a:xfrm>
            <a:off x="365759" y="401480"/>
            <a:ext cx="11460481" cy="327186"/>
          </a:xfrm>
        </p:spPr>
        <p:txBody>
          <a:bodyPr/>
          <a:lstStyle/>
          <a:p>
            <a:r>
              <a:rPr lang="en-US" sz="2000" dirty="0" smtClean="0"/>
              <a:t>DATA </a:t>
            </a:r>
            <a:r>
              <a:rPr lang="en-US" sz="2000" dirty="0"/>
              <a:t>SCIENCE IS NOW A CRITICAL FUNCTION IN EVERY INDUSTRY</a:t>
            </a:r>
          </a:p>
        </p:txBody>
      </p:sp>
    </p:spTree>
    <p:extLst>
      <p:ext uri="{BB962C8B-B14F-4D97-AF65-F5344CB8AC3E}">
        <p14:creationId xmlns:p14="http://schemas.microsoft.com/office/powerpoint/2010/main" val="16983427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AA1D3DC5-6306-EC4F-B443-D53A6492FEBD}" type="slidenum">
              <a:rPr lang="en-US" smtClean="0"/>
              <a:pPr/>
              <a:t>6</a:t>
            </a:fld>
            <a:endParaRPr lang="en-US"/>
          </a:p>
        </p:txBody>
      </p:sp>
      <p:sp>
        <p:nvSpPr>
          <p:cNvPr id="5" name="Title 4"/>
          <p:cNvSpPr>
            <a:spLocks noGrp="1"/>
          </p:cNvSpPr>
          <p:nvPr>
            <p:ph type="title"/>
          </p:nvPr>
        </p:nvSpPr>
        <p:spPr>
          <a:xfrm>
            <a:off x="7969852" y="550509"/>
            <a:ext cx="3873611" cy="291467"/>
          </a:xfrm>
        </p:spPr>
        <p:txBody>
          <a:bodyPr/>
          <a:lstStyle/>
          <a:p>
            <a:pPr algn="r"/>
            <a:r>
              <a:rPr lang="en-US" sz="1800" dirty="0">
                <a:solidFill>
                  <a:srgbClr val="8C939D"/>
                </a:solidFill>
              </a:rPr>
              <a:t>STATE OF THE </a:t>
            </a:r>
            <a:r>
              <a:rPr lang="en-US" sz="1800" dirty="0" smtClean="0">
                <a:solidFill>
                  <a:srgbClr val="8C939D"/>
                </a:solidFill>
              </a:rPr>
              <a:t>INDUSTRY  </a:t>
            </a:r>
            <a:endParaRPr lang="en-US" sz="1800" dirty="0">
              <a:solidFill>
                <a:srgbClr val="8C939D"/>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036" y="459904"/>
            <a:ext cx="1977224" cy="315000"/>
          </a:xfrm>
          <a:prstGeom prst="rect">
            <a:avLst/>
          </a:prstGeom>
        </p:spPr>
      </p:pic>
      <p:cxnSp>
        <p:nvCxnSpPr>
          <p:cNvPr id="15" name="Straight Connector 14"/>
          <p:cNvCxnSpPr/>
          <p:nvPr/>
        </p:nvCxnSpPr>
        <p:spPr>
          <a:xfrm>
            <a:off x="375036" y="932048"/>
            <a:ext cx="11460481" cy="0"/>
          </a:xfrm>
          <a:prstGeom prst="line">
            <a:avLst/>
          </a:prstGeom>
          <a:ln w="12700">
            <a:solidFill>
              <a:srgbClr val="D9DCDF"/>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0" y="1092994"/>
            <a:ext cx="6096000" cy="5765005"/>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96000" y="1092995"/>
            <a:ext cx="6096000" cy="5765005"/>
          </a:xfrm>
          <a:prstGeom prst="rect">
            <a:avLst/>
          </a:prstGeom>
          <a:solidFill>
            <a:srgbClr val="2A8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89D8"/>
              </a:solidFill>
            </a:endParaRPr>
          </a:p>
        </p:txBody>
      </p:sp>
      <p:sp>
        <p:nvSpPr>
          <p:cNvPr id="18" name="Title 7"/>
          <p:cNvSpPr txBox="1">
            <a:spLocks/>
          </p:cNvSpPr>
          <p:nvPr/>
        </p:nvSpPr>
        <p:spPr>
          <a:xfrm>
            <a:off x="515509" y="2232870"/>
            <a:ext cx="5064982" cy="3485252"/>
          </a:xfrm>
          <a:prstGeom prst="rect">
            <a:avLst/>
          </a:prstGeom>
        </p:spPr>
        <p:txBody>
          <a:bodyPr vert="horz" wrap="square" lIns="0" tIns="45720" rIns="91440" bIns="45720" rtlCol="0" anchor="ctr">
            <a:noAutofit/>
          </a:bodyPr>
          <a:lstStyle>
            <a:lvl1pPr algn="ctr" defTabSz="914400" rtl="0" eaLnBrk="1" latinLnBrk="0" hangingPunct="1">
              <a:lnSpc>
                <a:spcPct val="100000"/>
              </a:lnSpc>
              <a:spcBef>
                <a:spcPct val="0"/>
              </a:spcBef>
              <a:buNone/>
              <a:defRPr sz="2400" kern="1200">
                <a:solidFill>
                  <a:srgbClr val="3F4B5A"/>
                </a:solidFill>
                <a:latin typeface="Avenir Next" charset="0"/>
                <a:ea typeface="Avenir Next" charset="0"/>
                <a:cs typeface="Avenir Next" charset="0"/>
              </a:defRPr>
            </a:lvl1pPr>
          </a:lstStyle>
          <a:p>
            <a:r>
              <a:rPr lang="en-US" sz="11500" dirty="0" smtClean="0">
                <a:solidFill>
                  <a:srgbClr val="33A1FC"/>
                </a:solidFill>
              </a:rPr>
              <a:t>99% </a:t>
            </a:r>
          </a:p>
          <a:p>
            <a:r>
              <a:rPr lang="en-US" sz="2800" dirty="0" smtClean="0"/>
              <a:t>of companies think data science is an important discipline to develop…</a:t>
            </a:r>
            <a:endParaRPr lang="en-US" sz="2800" dirty="0"/>
          </a:p>
        </p:txBody>
      </p:sp>
      <p:sp>
        <p:nvSpPr>
          <p:cNvPr id="19" name="Title 7"/>
          <p:cNvSpPr txBox="1">
            <a:spLocks/>
          </p:cNvSpPr>
          <p:nvPr/>
        </p:nvSpPr>
        <p:spPr>
          <a:xfrm>
            <a:off x="6768547" y="2232870"/>
            <a:ext cx="4750905" cy="3485252"/>
          </a:xfrm>
          <a:prstGeom prst="rect">
            <a:avLst/>
          </a:prstGeom>
        </p:spPr>
        <p:txBody>
          <a:bodyPr vert="horz" wrap="square" lIns="0" tIns="45720" rIns="91440" bIns="45720" rtlCol="0" anchor="ctr">
            <a:noAutofit/>
          </a:bodyPr>
          <a:lstStyle>
            <a:lvl1pPr algn="ctr" defTabSz="914400" rtl="0" eaLnBrk="1" latinLnBrk="0" hangingPunct="1">
              <a:lnSpc>
                <a:spcPct val="100000"/>
              </a:lnSpc>
              <a:spcBef>
                <a:spcPct val="0"/>
              </a:spcBef>
              <a:buNone/>
              <a:defRPr sz="2400" kern="1200">
                <a:solidFill>
                  <a:srgbClr val="3F4B5A"/>
                </a:solidFill>
                <a:latin typeface="Avenir Next" charset="0"/>
                <a:ea typeface="Avenir Next" charset="0"/>
                <a:cs typeface="Avenir Next" charset="0"/>
              </a:defRPr>
            </a:lvl1pPr>
          </a:lstStyle>
          <a:p>
            <a:r>
              <a:rPr lang="mr-IN" sz="11500" dirty="0">
                <a:solidFill>
                  <a:schemeClr val="bg1"/>
                </a:solidFill>
              </a:rPr>
              <a:t>22%</a:t>
            </a:r>
            <a:r>
              <a:rPr lang="en-US" sz="11500" dirty="0" smtClean="0">
                <a:solidFill>
                  <a:srgbClr val="33A1FC"/>
                </a:solidFill>
              </a:rPr>
              <a:t> </a:t>
            </a:r>
          </a:p>
          <a:p>
            <a:r>
              <a:rPr lang="en-US" sz="2800" dirty="0">
                <a:solidFill>
                  <a:schemeClr val="bg1"/>
                </a:solidFill>
              </a:rPr>
              <a:t>of companies are seeing significant business value from data science</a:t>
            </a:r>
          </a:p>
        </p:txBody>
      </p:sp>
      <p:sp>
        <p:nvSpPr>
          <p:cNvPr id="20" name="TextBox 19"/>
          <p:cNvSpPr txBox="1"/>
          <p:nvPr/>
        </p:nvSpPr>
        <p:spPr>
          <a:xfrm>
            <a:off x="8368748" y="1981851"/>
            <a:ext cx="1550504" cy="369332"/>
          </a:xfrm>
          <a:prstGeom prst="rect">
            <a:avLst/>
          </a:prstGeom>
          <a:noFill/>
        </p:spPr>
        <p:txBody>
          <a:bodyPr wrap="square" rtlCol="0">
            <a:spAutoFit/>
          </a:bodyPr>
          <a:lstStyle/>
          <a:p>
            <a:pPr algn="ctr"/>
            <a:r>
              <a:rPr lang="en-US">
                <a:solidFill>
                  <a:schemeClr val="bg1"/>
                </a:solidFill>
                <a:latin typeface="Avenir Next Medium" charset="0"/>
                <a:ea typeface="Avenir Next Medium" charset="0"/>
                <a:cs typeface="Avenir Next Medium" charset="0"/>
              </a:rPr>
              <a:t>yet only</a:t>
            </a:r>
          </a:p>
        </p:txBody>
      </p:sp>
    </p:spTree>
    <p:extLst>
      <p:ext uri="{BB962C8B-B14F-4D97-AF65-F5344CB8AC3E}">
        <p14:creationId xmlns:p14="http://schemas.microsoft.com/office/powerpoint/2010/main" val="3336717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itle 146"/>
          <p:cNvSpPr>
            <a:spLocks noGrp="1"/>
          </p:cNvSpPr>
          <p:nvPr>
            <p:ph type="title"/>
          </p:nvPr>
        </p:nvSpPr>
        <p:spPr>
          <a:xfrm>
            <a:off x="365759" y="205339"/>
            <a:ext cx="11460481" cy="418311"/>
          </a:xfrm>
        </p:spPr>
        <p:txBody>
          <a:bodyPr/>
          <a:lstStyle/>
          <a:p>
            <a:r>
              <a:rPr lang="en-US" dirty="0"/>
              <a:t>WHY ARE ONLY 22% OF COMPANIES GETTING VALUE FROM DATA SCIENCE?</a:t>
            </a:r>
            <a:br>
              <a:rPr lang="en-US" dirty="0"/>
            </a:br>
            <a:r>
              <a:rPr lang="en-US" dirty="0"/>
              <a:t>THESE THINGS ARE NEARLY IMPOSSIBLE TO ORCHESTRATE</a:t>
            </a:r>
            <a:br>
              <a:rPr lang="en-US" dirty="0"/>
            </a:br>
            <a:endParaRPr lang="en-US" dirty="0"/>
          </a:p>
        </p:txBody>
      </p:sp>
      <p:sp>
        <p:nvSpPr>
          <p:cNvPr id="3" name="Slide Number Placeholder 2"/>
          <p:cNvSpPr>
            <a:spLocks noGrp="1"/>
          </p:cNvSpPr>
          <p:nvPr>
            <p:ph type="sldNum" sz="quarter" idx="10"/>
          </p:nvPr>
        </p:nvSpPr>
        <p:spPr/>
        <p:txBody>
          <a:bodyPr/>
          <a:lstStyle/>
          <a:p>
            <a:fld id="{AA1D3DC5-6306-EC4F-B443-D53A6492FEBD}" type="slidenum">
              <a:rPr lang="en-US" smtClean="0"/>
              <a:pPr/>
              <a:t>7</a:t>
            </a:fld>
            <a:endParaRPr lang="en-US"/>
          </a:p>
        </p:txBody>
      </p:sp>
      <p:grpSp>
        <p:nvGrpSpPr>
          <p:cNvPr id="148" name="Group 147"/>
          <p:cNvGrpSpPr/>
          <p:nvPr/>
        </p:nvGrpSpPr>
        <p:grpSpPr>
          <a:xfrm>
            <a:off x="431611" y="1116352"/>
            <a:ext cx="11348713" cy="5297379"/>
            <a:chOff x="431611" y="1023480"/>
            <a:chExt cx="11348713" cy="5297379"/>
          </a:xfrm>
        </p:grpSpPr>
        <p:cxnSp>
          <p:nvCxnSpPr>
            <p:cNvPr id="4" name="Elbow Connector 3"/>
            <p:cNvCxnSpPr/>
            <p:nvPr/>
          </p:nvCxnSpPr>
          <p:spPr>
            <a:xfrm rot="10800000" flipV="1">
              <a:off x="8353515" y="1144226"/>
              <a:ext cx="2306907" cy="3201101"/>
            </a:xfrm>
            <a:prstGeom prst="bentConnector3">
              <a:avLst>
                <a:gd name="adj1" fmla="val -55638"/>
              </a:avLst>
            </a:prstGeom>
            <a:ln>
              <a:solidFill>
                <a:srgbClr val="33A1FC"/>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5" name="Elbow Connector 4"/>
            <p:cNvCxnSpPr/>
            <p:nvPr/>
          </p:nvCxnSpPr>
          <p:spPr>
            <a:xfrm rot="10800000" flipH="1" flipV="1">
              <a:off x="1527268" y="1158986"/>
              <a:ext cx="2306907" cy="3201101"/>
            </a:xfrm>
            <a:prstGeom prst="bentConnector3">
              <a:avLst>
                <a:gd name="adj1" fmla="val -49837"/>
              </a:avLst>
            </a:prstGeom>
            <a:ln>
              <a:solidFill>
                <a:srgbClr val="33A1FC"/>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6" name="Elbow Connector 5"/>
            <p:cNvCxnSpPr/>
            <p:nvPr/>
          </p:nvCxnSpPr>
          <p:spPr>
            <a:xfrm rot="10800000" flipH="1" flipV="1">
              <a:off x="5570091" y="1160640"/>
              <a:ext cx="531025" cy="3333550"/>
            </a:xfrm>
            <a:prstGeom prst="bentConnector4">
              <a:avLst>
                <a:gd name="adj1" fmla="val -368439"/>
                <a:gd name="adj2" fmla="val 106858"/>
              </a:avLst>
            </a:prstGeom>
            <a:ln>
              <a:solidFill>
                <a:srgbClr val="33A1FC"/>
              </a:solidFill>
              <a:prstDash val="sysDash"/>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4296188" y="1023480"/>
              <a:ext cx="3593701" cy="1938543"/>
              <a:chOff x="4296188" y="1608697"/>
              <a:chExt cx="3593701" cy="1938543"/>
            </a:xfrm>
          </p:grpSpPr>
          <p:cxnSp>
            <p:nvCxnSpPr>
              <p:cNvPr id="8" name="Elbow Connector 7"/>
              <p:cNvCxnSpPr/>
              <p:nvPr/>
            </p:nvCxnSpPr>
            <p:spPr>
              <a:xfrm rot="5400000" flipH="1" flipV="1">
                <a:off x="6677796" y="2649138"/>
                <a:ext cx="12700" cy="1247564"/>
              </a:xfrm>
              <a:prstGeom prst="bentConnector3">
                <a:avLst>
                  <a:gd name="adj1" fmla="val 1852173"/>
                </a:avLst>
              </a:prstGeom>
              <a:ln>
                <a:solidFill>
                  <a:srgbClr val="3F4B5A"/>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4296188" y="2429837"/>
                <a:ext cx="1584975" cy="558427"/>
                <a:chOff x="8391871" y="1990117"/>
                <a:chExt cx="1584975" cy="558427"/>
              </a:xfrm>
            </p:grpSpPr>
            <p:cxnSp>
              <p:nvCxnSpPr>
                <p:cNvPr id="29" name="Elbow Connector 28"/>
                <p:cNvCxnSpPr/>
                <p:nvPr/>
              </p:nvCxnSpPr>
              <p:spPr>
                <a:xfrm rot="5400000" flipH="1" flipV="1">
                  <a:off x="9184358" y="1847497"/>
                  <a:ext cx="12700" cy="853455"/>
                </a:xfrm>
                <a:prstGeom prst="bentConnector3">
                  <a:avLst>
                    <a:gd name="adj1" fmla="val 1800000"/>
                  </a:avLst>
                </a:prstGeom>
                <a:ln>
                  <a:solidFill>
                    <a:srgbClr val="3F4B5A"/>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9188504" y="1990117"/>
                  <a:ext cx="1" cy="57986"/>
                </a:xfrm>
                <a:prstGeom prst="line">
                  <a:avLst/>
                </a:prstGeom>
                <a:ln>
                  <a:solidFill>
                    <a:srgbClr val="3F4B5A"/>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8391871" y="2274224"/>
                  <a:ext cx="731520" cy="274320"/>
                </a:xfrm>
                <a:prstGeom prst="rect">
                  <a:avLst/>
                </a:prstGeom>
                <a:solidFill>
                  <a:srgbClr val="D7ECFF"/>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smtClean="0">
                      <a:solidFill>
                        <a:srgbClr val="3F4B5A"/>
                      </a:solidFill>
                      <a:latin typeface="Avenir Next" charset="0"/>
                      <a:ea typeface="Avenir Next" charset="0"/>
                      <a:cs typeface="Avenir Next" charset="0"/>
                    </a:rPr>
                    <a:t>Windows</a:t>
                  </a:r>
                  <a:endParaRPr lang="en-US" sz="900" dirty="0">
                    <a:solidFill>
                      <a:srgbClr val="3F4B5A"/>
                    </a:solidFill>
                    <a:latin typeface="Avenir Next" charset="0"/>
                    <a:ea typeface="Avenir Next" charset="0"/>
                    <a:cs typeface="Avenir Next" charset="0"/>
                  </a:endParaRPr>
                </a:p>
              </p:txBody>
            </p:sp>
            <p:sp>
              <p:nvSpPr>
                <p:cNvPr id="32" name="Rectangle 31"/>
                <p:cNvSpPr/>
                <p:nvPr/>
              </p:nvSpPr>
              <p:spPr>
                <a:xfrm>
                  <a:off x="9245326" y="2274224"/>
                  <a:ext cx="731520" cy="274320"/>
                </a:xfrm>
                <a:prstGeom prst="rect">
                  <a:avLst/>
                </a:prstGeom>
                <a:solidFill>
                  <a:srgbClr val="D7ECFF"/>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smtClean="0">
                      <a:solidFill>
                        <a:srgbClr val="3F4B5A"/>
                      </a:solidFill>
                      <a:latin typeface="Avenir Next" charset="0"/>
                      <a:ea typeface="Avenir Next" charset="0"/>
                      <a:cs typeface="Avenir Next" charset="0"/>
                    </a:rPr>
                    <a:t>OSX</a:t>
                  </a:r>
                  <a:endParaRPr lang="en-US" sz="900" dirty="0">
                    <a:solidFill>
                      <a:srgbClr val="3F4B5A"/>
                    </a:solidFill>
                    <a:latin typeface="Avenir Next" charset="0"/>
                    <a:ea typeface="Avenir Next" charset="0"/>
                    <a:cs typeface="Avenir Next" charset="0"/>
                  </a:endParaRPr>
                </a:p>
              </p:txBody>
            </p:sp>
          </p:grpSp>
          <p:grpSp>
            <p:nvGrpSpPr>
              <p:cNvPr id="10" name="Group 9"/>
              <p:cNvGrpSpPr/>
              <p:nvPr/>
            </p:nvGrpSpPr>
            <p:grpSpPr>
              <a:xfrm>
                <a:off x="6304914" y="2429837"/>
                <a:ext cx="1584975" cy="558427"/>
                <a:chOff x="8391871" y="1990117"/>
                <a:chExt cx="1584975" cy="558427"/>
              </a:xfrm>
            </p:grpSpPr>
            <p:cxnSp>
              <p:nvCxnSpPr>
                <p:cNvPr id="25" name="Elbow Connector 24"/>
                <p:cNvCxnSpPr/>
                <p:nvPr/>
              </p:nvCxnSpPr>
              <p:spPr>
                <a:xfrm rot="5400000" flipH="1" flipV="1">
                  <a:off x="9184358" y="1847497"/>
                  <a:ext cx="12700" cy="853455"/>
                </a:xfrm>
                <a:prstGeom prst="bentConnector3">
                  <a:avLst>
                    <a:gd name="adj1" fmla="val 1800000"/>
                  </a:avLst>
                </a:prstGeom>
                <a:ln>
                  <a:solidFill>
                    <a:srgbClr val="3F4B5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9188504" y="1990117"/>
                  <a:ext cx="1" cy="57986"/>
                </a:xfrm>
                <a:prstGeom prst="line">
                  <a:avLst/>
                </a:prstGeom>
                <a:ln>
                  <a:solidFill>
                    <a:srgbClr val="3F4B5A"/>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8391871" y="2274224"/>
                  <a:ext cx="731520" cy="274320"/>
                </a:xfrm>
                <a:prstGeom prst="rect">
                  <a:avLst/>
                </a:prstGeom>
                <a:solidFill>
                  <a:srgbClr val="3F4B5A"/>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smtClean="0">
                      <a:solidFill>
                        <a:schemeClr val="bg1"/>
                      </a:solidFill>
                      <a:latin typeface="Avenir Next" charset="0"/>
                      <a:ea typeface="Avenir Next" charset="0"/>
                      <a:cs typeface="Avenir Next" charset="0"/>
                    </a:rPr>
                    <a:t>Cloud</a:t>
                  </a:r>
                  <a:endParaRPr lang="en-US" sz="900" dirty="0">
                    <a:solidFill>
                      <a:schemeClr val="bg1"/>
                    </a:solidFill>
                    <a:latin typeface="Avenir Next" charset="0"/>
                    <a:ea typeface="Avenir Next" charset="0"/>
                    <a:cs typeface="Avenir Next" charset="0"/>
                  </a:endParaRPr>
                </a:p>
              </p:txBody>
            </p:sp>
            <p:sp>
              <p:nvSpPr>
                <p:cNvPr id="28" name="Rectangle 27"/>
                <p:cNvSpPr/>
                <p:nvPr/>
              </p:nvSpPr>
              <p:spPr>
                <a:xfrm>
                  <a:off x="9245326" y="2274224"/>
                  <a:ext cx="731520" cy="274320"/>
                </a:xfrm>
                <a:prstGeom prst="rect">
                  <a:avLst/>
                </a:prstGeom>
                <a:solidFill>
                  <a:srgbClr val="3F4B5A"/>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smtClean="0">
                      <a:solidFill>
                        <a:schemeClr val="bg1"/>
                      </a:solidFill>
                      <a:latin typeface="Avenir Next" charset="0"/>
                      <a:ea typeface="Avenir Next" charset="0"/>
                      <a:cs typeface="Avenir Next" charset="0"/>
                    </a:rPr>
                    <a:t>On </a:t>
                  </a:r>
                  <a:r>
                    <a:rPr lang="en-US" sz="900" dirty="0" err="1" smtClean="0">
                      <a:solidFill>
                        <a:schemeClr val="bg1"/>
                      </a:solidFill>
                      <a:latin typeface="Avenir Next" charset="0"/>
                      <a:ea typeface="Avenir Next" charset="0"/>
                      <a:cs typeface="Avenir Next" charset="0"/>
                    </a:rPr>
                    <a:t>Prem</a:t>
                  </a:r>
                  <a:endParaRPr lang="en-US" sz="900" dirty="0">
                    <a:solidFill>
                      <a:schemeClr val="bg1"/>
                    </a:solidFill>
                    <a:latin typeface="Avenir Next" charset="0"/>
                    <a:ea typeface="Avenir Next" charset="0"/>
                    <a:cs typeface="Avenir Next" charset="0"/>
                  </a:endParaRPr>
                </a:p>
              </p:txBody>
            </p:sp>
          </p:grpSp>
          <p:cxnSp>
            <p:nvCxnSpPr>
              <p:cNvPr id="11" name="Elbow Connector 10"/>
              <p:cNvCxnSpPr/>
              <p:nvPr/>
            </p:nvCxnSpPr>
            <p:spPr>
              <a:xfrm rot="16200000" flipH="1">
                <a:off x="5088675" y="2561536"/>
                <a:ext cx="12700" cy="853455"/>
              </a:xfrm>
              <a:prstGeom prst="bentConnector3">
                <a:avLst>
                  <a:gd name="adj1" fmla="val 1800000"/>
                </a:avLst>
              </a:prstGeom>
              <a:ln>
                <a:solidFill>
                  <a:srgbClr val="3F4B5A"/>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832222" y="2167445"/>
                <a:ext cx="731520" cy="274320"/>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endParaRPr lang="en-US" sz="800" kern="1200" dirty="0">
                  <a:solidFill>
                    <a:schemeClr val="bg1"/>
                  </a:solidFill>
                  <a:latin typeface="Avenir Next" charset="0"/>
                  <a:ea typeface="Avenir Next" charset="0"/>
                  <a:cs typeface="Avenir Next" charset="0"/>
                </a:endParaRPr>
              </a:p>
            </p:txBody>
          </p:sp>
          <p:sp>
            <p:nvSpPr>
              <p:cNvPr id="13" name="Rectangle 12"/>
              <p:cNvSpPr/>
              <p:nvPr/>
            </p:nvSpPr>
            <p:spPr>
              <a:xfrm>
                <a:off x="4832222" y="2557738"/>
                <a:ext cx="731520" cy="274320"/>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endParaRPr lang="en-US" sz="800" kern="1200" dirty="0">
                  <a:solidFill>
                    <a:srgbClr val="3F4B5A"/>
                  </a:solidFill>
                  <a:latin typeface="Avenir Next" charset="0"/>
                  <a:ea typeface="Avenir Next" charset="0"/>
                  <a:cs typeface="Avenir Next" charset="0"/>
                </a:endParaRPr>
              </a:p>
            </p:txBody>
          </p:sp>
          <p:sp>
            <p:nvSpPr>
              <p:cNvPr id="14" name="Rectangle 13"/>
              <p:cNvSpPr/>
              <p:nvPr/>
            </p:nvSpPr>
            <p:spPr>
              <a:xfrm>
                <a:off x="4727062" y="2167445"/>
                <a:ext cx="731520" cy="274320"/>
              </a:xfrm>
              <a:prstGeom prst="rect">
                <a:avLst/>
              </a:prstGeom>
              <a:solidFill>
                <a:srgbClr val="3F4B5A"/>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dirty="0">
                    <a:solidFill>
                      <a:schemeClr val="bg1"/>
                    </a:solidFill>
                    <a:latin typeface="Avenir Next" charset="0"/>
                    <a:ea typeface="Avenir Next" charset="0"/>
                    <a:cs typeface="Avenir Next" charset="0"/>
                  </a:rPr>
                  <a:t>L</a:t>
                </a:r>
                <a:r>
                  <a:rPr lang="en-US" sz="800" dirty="0" smtClean="0">
                    <a:solidFill>
                      <a:schemeClr val="bg1"/>
                    </a:solidFill>
                    <a:latin typeface="Avenir Next" charset="0"/>
                    <a:ea typeface="Avenir Next" charset="0"/>
                    <a:cs typeface="Avenir Next" charset="0"/>
                  </a:rPr>
                  <a:t>aptops</a:t>
                </a:r>
                <a:endParaRPr lang="en-US" sz="800" dirty="0">
                  <a:solidFill>
                    <a:schemeClr val="bg1"/>
                  </a:solidFill>
                  <a:latin typeface="Avenir Next" charset="0"/>
                  <a:ea typeface="Avenir Next" charset="0"/>
                  <a:cs typeface="Avenir Next" charset="0"/>
                </a:endParaRPr>
              </a:p>
            </p:txBody>
          </p:sp>
          <p:sp>
            <p:nvSpPr>
              <p:cNvPr id="15" name="Rectangle 14"/>
              <p:cNvSpPr/>
              <p:nvPr/>
            </p:nvSpPr>
            <p:spPr>
              <a:xfrm>
                <a:off x="6734618" y="2173796"/>
                <a:ext cx="731520" cy="274320"/>
              </a:xfrm>
              <a:prstGeom prst="rect">
                <a:avLst/>
              </a:prstGeom>
              <a:solidFill>
                <a:srgbClr val="3F4B5A"/>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dirty="0">
                    <a:solidFill>
                      <a:schemeClr val="bg1"/>
                    </a:solidFill>
                    <a:latin typeface="Avenir Next" charset="0"/>
                    <a:ea typeface="Avenir Next" charset="0"/>
                    <a:cs typeface="Avenir Next" charset="0"/>
                  </a:rPr>
                  <a:t>R</a:t>
                </a:r>
                <a:r>
                  <a:rPr lang="en-US" sz="800" dirty="0" smtClean="0">
                    <a:solidFill>
                      <a:schemeClr val="bg1"/>
                    </a:solidFill>
                    <a:latin typeface="Avenir Next" charset="0"/>
                    <a:ea typeface="Avenir Next" charset="0"/>
                    <a:cs typeface="Avenir Next" charset="0"/>
                  </a:rPr>
                  <a:t>emote</a:t>
                </a:r>
                <a:endParaRPr lang="en-US" sz="800" dirty="0">
                  <a:solidFill>
                    <a:schemeClr val="bg1"/>
                  </a:solidFill>
                  <a:latin typeface="Avenir Next" charset="0"/>
                  <a:ea typeface="Avenir Next" charset="0"/>
                  <a:cs typeface="Avenir Next" charset="0"/>
                </a:endParaRPr>
              </a:p>
            </p:txBody>
          </p:sp>
          <p:sp>
            <p:nvSpPr>
              <p:cNvPr id="16" name="Rectangle 15"/>
              <p:cNvSpPr/>
              <p:nvPr/>
            </p:nvSpPr>
            <p:spPr>
              <a:xfrm>
                <a:off x="5570092" y="1608697"/>
                <a:ext cx="1059365" cy="274320"/>
              </a:xfrm>
              <a:prstGeom prst="rect">
                <a:avLst/>
              </a:prstGeom>
              <a:solidFill>
                <a:schemeClr val="bg1"/>
              </a:solidFill>
              <a:ln>
                <a:solidFill>
                  <a:srgbClr val="3F4B5A"/>
                </a:solid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dirty="0" smtClean="0">
                    <a:solidFill>
                      <a:srgbClr val="3F4B5A"/>
                    </a:solidFill>
                    <a:latin typeface="Avenir Next Medium" charset="0"/>
                    <a:ea typeface="Avenir Next Medium" charset="0"/>
                    <a:cs typeface="Avenir Next Medium" charset="0"/>
                  </a:rPr>
                  <a:t>Environments</a:t>
                </a:r>
                <a:endParaRPr lang="en-US" sz="800" dirty="0">
                  <a:solidFill>
                    <a:srgbClr val="3F4B5A"/>
                  </a:solidFill>
                  <a:latin typeface="Avenir Next Medium" charset="0"/>
                  <a:ea typeface="Avenir Next Medium" charset="0"/>
                  <a:cs typeface="Avenir Next Medium" charset="0"/>
                </a:endParaRPr>
              </a:p>
            </p:txBody>
          </p:sp>
          <p:cxnSp>
            <p:nvCxnSpPr>
              <p:cNvPr id="17" name="Elbow Connector 16"/>
              <p:cNvCxnSpPr/>
              <p:nvPr/>
            </p:nvCxnSpPr>
            <p:spPr>
              <a:xfrm rot="16200000" flipH="1">
                <a:off x="6093424" y="1166842"/>
                <a:ext cx="6351" cy="2007556"/>
              </a:xfrm>
              <a:prstGeom prst="bentConnector3">
                <a:avLst>
                  <a:gd name="adj1" fmla="val -2545930"/>
                </a:avLst>
              </a:prstGeom>
              <a:ln>
                <a:solidFill>
                  <a:srgbClr val="3F4B5A"/>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727061" y="3266521"/>
                <a:ext cx="731520" cy="274320"/>
              </a:xfrm>
              <a:prstGeom prst="rect">
                <a:avLst/>
              </a:prstGeom>
              <a:solidFill>
                <a:srgbClr val="3F4B5A"/>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smtClean="0">
                    <a:solidFill>
                      <a:schemeClr val="bg1"/>
                    </a:solidFill>
                    <a:latin typeface="Avenir Next" charset="0"/>
                    <a:ea typeface="Avenir Next" charset="0"/>
                    <a:cs typeface="Avenir Next" charset="0"/>
                  </a:rPr>
                  <a:t>Security</a:t>
                </a:r>
                <a:endParaRPr lang="en-US" sz="900" dirty="0">
                  <a:solidFill>
                    <a:schemeClr val="bg1"/>
                  </a:solidFill>
                  <a:latin typeface="Avenir Next" charset="0"/>
                  <a:ea typeface="Avenir Next" charset="0"/>
                  <a:cs typeface="Avenir Next" charset="0"/>
                </a:endParaRPr>
              </a:p>
            </p:txBody>
          </p:sp>
          <p:cxnSp>
            <p:nvCxnSpPr>
              <p:cNvPr id="19" name="Straight Connector 18"/>
              <p:cNvCxnSpPr/>
              <p:nvPr/>
            </p:nvCxnSpPr>
            <p:spPr>
              <a:xfrm flipH="1">
                <a:off x="5092821" y="3208165"/>
                <a:ext cx="1" cy="57986"/>
              </a:xfrm>
              <a:prstGeom prst="line">
                <a:avLst/>
              </a:prstGeom>
              <a:ln>
                <a:solidFill>
                  <a:srgbClr val="3F4B5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677796" y="2988263"/>
                <a:ext cx="2" cy="284657"/>
              </a:xfrm>
              <a:prstGeom prst="line">
                <a:avLst/>
              </a:prstGeom>
              <a:ln>
                <a:solidFill>
                  <a:srgbClr val="3F4B5A"/>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795749" y="3272920"/>
                <a:ext cx="516529" cy="274320"/>
              </a:xfrm>
              <a:prstGeom prst="rect">
                <a:avLst/>
              </a:prstGeom>
              <a:solidFill>
                <a:srgbClr val="D7ECFF"/>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smtClean="0">
                    <a:solidFill>
                      <a:srgbClr val="3F4B5A"/>
                    </a:solidFill>
                    <a:latin typeface="Avenir Next" charset="0"/>
                    <a:ea typeface="Avenir Next" charset="0"/>
                    <a:cs typeface="Avenir Next" charset="0"/>
                  </a:rPr>
                  <a:t>AWS</a:t>
                </a:r>
                <a:endParaRPr lang="en-US" sz="900" dirty="0">
                  <a:solidFill>
                    <a:srgbClr val="3F4B5A"/>
                  </a:solidFill>
                  <a:latin typeface="Avenir Next" charset="0"/>
                  <a:ea typeface="Avenir Next" charset="0"/>
                  <a:cs typeface="Avenir Next" charset="0"/>
                </a:endParaRPr>
              </a:p>
            </p:txBody>
          </p:sp>
          <p:sp>
            <p:nvSpPr>
              <p:cNvPr id="22" name="Rectangle 21"/>
              <p:cNvSpPr/>
              <p:nvPr/>
            </p:nvSpPr>
            <p:spPr>
              <a:xfrm>
                <a:off x="6369344" y="3272920"/>
                <a:ext cx="616903" cy="274320"/>
              </a:xfrm>
              <a:prstGeom prst="rect">
                <a:avLst/>
              </a:prstGeom>
              <a:solidFill>
                <a:srgbClr val="D7ECFF"/>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smtClean="0">
                    <a:solidFill>
                      <a:srgbClr val="3F4B5A"/>
                    </a:solidFill>
                    <a:latin typeface="Avenir Next" charset="0"/>
                    <a:ea typeface="Avenir Next" charset="0"/>
                    <a:cs typeface="Avenir Next" charset="0"/>
                  </a:rPr>
                  <a:t>Google</a:t>
                </a:r>
                <a:endParaRPr lang="en-US" sz="900" dirty="0">
                  <a:solidFill>
                    <a:srgbClr val="3F4B5A"/>
                  </a:solidFill>
                  <a:latin typeface="Avenir Next" charset="0"/>
                  <a:ea typeface="Avenir Next" charset="0"/>
                  <a:cs typeface="Avenir Next" charset="0"/>
                </a:endParaRPr>
              </a:p>
            </p:txBody>
          </p:sp>
          <p:sp>
            <p:nvSpPr>
              <p:cNvPr id="23" name="Rectangle 22"/>
              <p:cNvSpPr/>
              <p:nvPr/>
            </p:nvSpPr>
            <p:spPr>
              <a:xfrm>
                <a:off x="7043313" y="3272920"/>
                <a:ext cx="516529" cy="274320"/>
              </a:xfrm>
              <a:prstGeom prst="rect">
                <a:avLst/>
              </a:prstGeom>
              <a:solidFill>
                <a:srgbClr val="D7ECFF"/>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smtClean="0">
                    <a:solidFill>
                      <a:srgbClr val="3F4B5A"/>
                    </a:solidFill>
                    <a:latin typeface="Avenir Next" charset="0"/>
                    <a:ea typeface="Avenir Next" charset="0"/>
                    <a:cs typeface="Avenir Next" charset="0"/>
                  </a:rPr>
                  <a:t>Azure</a:t>
                </a:r>
                <a:endParaRPr lang="en-US" sz="900" dirty="0">
                  <a:solidFill>
                    <a:srgbClr val="3F4B5A"/>
                  </a:solidFill>
                  <a:latin typeface="Avenir Next" charset="0"/>
                  <a:ea typeface="Avenir Next" charset="0"/>
                  <a:cs typeface="Avenir Next" charset="0"/>
                </a:endParaRPr>
              </a:p>
            </p:txBody>
          </p:sp>
          <p:cxnSp>
            <p:nvCxnSpPr>
              <p:cNvPr id="24" name="Straight Connector 23"/>
              <p:cNvCxnSpPr/>
              <p:nvPr/>
            </p:nvCxnSpPr>
            <p:spPr>
              <a:xfrm>
                <a:off x="6095998" y="1883017"/>
                <a:ext cx="0" cy="118250"/>
              </a:xfrm>
              <a:prstGeom prst="line">
                <a:avLst/>
              </a:prstGeom>
              <a:ln>
                <a:solidFill>
                  <a:srgbClr val="3F4B5A"/>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574680" y="1023480"/>
              <a:ext cx="2727617" cy="2410886"/>
              <a:chOff x="216149" y="2235524"/>
              <a:chExt cx="2727617" cy="2410886"/>
            </a:xfrm>
          </p:grpSpPr>
          <p:grpSp>
            <p:nvGrpSpPr>
              <p:cNvPr id="34" name="Group 33"/>
              <p:cNvGrpSpPr/>
              <p:nvPr/>
            </p:nvGrpSpPr>
            <p:grpSpPr>
              <a:xfrm>
                <a:off x="216149" y="2235524"/>
                <a:ext cx="2724617" cy="2392257"/>
                <a:chOff x="748054" y="1580907"/>
                <a:chExt cx="2724617" cy="2392257"/>
              </a:xfrm>
            </p:grpSpPr>
            <p:grpSp>
              <p:nvGrpSpPr>
                <p:cNvPr id="37" name="Group 36"/>
                <p:cNvGrpSpPr/>
                <p:nvPr/>
              </p:nvGrpSpPr>
              <p:grpSpPr>
                <a:xfrm>
                  <a:off x="2527202" y="2134500"/>
                  <a:ext cx="945469" cy="1442024"/>
                  <a:chOff x="2777237" y="2134500"/>
                  <a:chExt cx="945469" cy="1442024"/>
                </a:xfrm>
              </p:grpSpPr>
              <p:grpSp>
                <p:nvGrpSpPr>
                  <p:cNvPr id="55" name="Group 54"/>
                  <p:cNvGrpSpPr/>
                  <p:nvPr/>
                </p:nvGrpSpPr>
                <p:grpSpPr>
                  <a:xfrm>
                    <a:off x="2991186" y="2134500"/>
                    <a:ext cx="731520" cy="1442024"/>
                    <a:chOff x="1782137" y="1728295"/>
                    <a:chExt cx="731520" cy="1442024"/>
                  </a:xfrm>
                </p:grpSpPr>
                <p:sp>
                  <p:nvSpPr>
                    <p:cNvPr id="59" name="Rectangle 58"/>
                    <p:cNvSpPr/>
                    <p:nvPr/>
                  </p:nvSpPr>
                  <p:spPr>
                    <a:xfrm>
                      <a:off x="1782137" y="1728295"/>
                      <a:ext cx="731520" cy="274320"/>
                    </a:xfrm>
                    <a:prstGeom prst="rect">
                      <a:avLst/>
                    </a:prstGeom>
                    <a:solidFill>
                      <a:srgbClr val="3F4B5A"/>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dirty="0" smtClean="0">
                          <a:solidFill>
                            <a:schemeClr val="bg1"/>
                          </a:solidFill>
                          <a:latin typeface="Avenir Next" charset="0"/>
                          <a:ea typeface="Avenir Next" charset="0"/>
                          <a:cs typeface="Avenir Next" charset="0"/>
                        </a:rPr>
                        <a:t>Notebooks</a:t>
                      </a:r>
                      <a:endParaRPr lang="en-US" sz="800" dirty="0">
                        <a:solidFill>
                          <a:schemeClr val="bg1"/>
                        </a:solidFill>
                        <a:latin typeface="Avenir Next" charset="0"/>
                        <a:ea typeface="Avenir Next" charset="0"/>
                        <a:cs typeface="Avenir Next" charset="0"/>
                      </a:endParaRPr>
                    </a:p>
                  </p:txBody>
                </p:sp>
                <p:sp>
                  <p:nvSpPr>
                    <p:cNvPr id="60" name="Rectangle 59"/>
                    <p:cNvSpPr/>
                    <p:nvPr/>
                  </p:nvSpPr>
                  <p:spPr>
                    <a:xfrm>
                      <a:off x="1782137" y="2118588"/>
                      <a:ext cx="731520" cy="274320"/>
                    </a:xfrm>
                    <a:prstGeom prst="rect">
                      <a:avLst/>
                    </a:prstGeom>
                    <a:solidFill>
                      <a:srgbClr val="D7ECFF"/>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err="1" smtClean="0">
                          <a:solidFill>
                            <a:srgbClr val="3F4B5A"/>
                          </a:solidFill>
                          <a:latin typeface="Avenir Next" charset="0"/>
                          <a:ea typeface="Avenir Next" charset="0"/>
                          <a:cs typeface="Avenir Next" charset="0"/>
                        </a:rPr>
                        <a:t>Jupyter</a:t>
                      </a:r>
                      <a:endParaRPr lang="en-US" sz="900" dirty="0">
                        <a:solidFill>
                          <a:srgbClr val="3F4B5A"/>
                        </a:solidFill>
                        <a:latin typeface="Avenir Next" charset="0"/>
                        <a:ea typeface="Avenir Next" charset="0"/>
                        <a:cs typeface="Avenir Next" charset="0"/>
                      </a:endParaRPr>
                    </a:p>
                  </p:txBody>
                </p:sp>
                <p:sp>
                  <p:nvSpPr>
                    <p:cNvPr id="61" name="Rectangle 60"/>
                    <p:cNvSpPr/>
                    <p:nvPr/>
                  </p:nvSpPr>
                  <p:spPr>
                    <a:xfrm>
                      <a:off x="1782137" y="2510067"/>
                      <a:ext cx="731520" cy="274320"/>
                    </a:xfrm>
                    <a:prstGeom prst="rect">
                      <a:avLst/>
                    </a:prstGeom>
                    <a:solidFill>
                      <a:srgbClr val="D7ECFF"/>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smtClean="0">
                          <a:solidFill>
                            <a:srgbClr val="3F4B5A"/>
                          </a:solidFill>
                          <a:latin typeface="Avenir Next" charset="0"/>
                          <a:ea typeface="Avenir Next" charset="0"/>
                          <a:cs typeface="Avenir Next" charset="0"/>
                        </a:rPr>
                        <a:t>R Studio</a:t>
                      </a:r>
                      <a:endParaRPr lang="en-US" sz="900" dirty="0">
                        <a:solidFill>
                          <a:srgbClr val="3F4B5A"/>
                        </a:solidFill>
                        <a:latin typeface="Avenir Next" charset="0"/>
                        <a:ea typeface="Avenir Next" charset="0"/>
                        <a:cs typeface="Avenir Next" charset="0"/>
                      </a:endParaRPr>
                    </a:p>
                  </p:txBody>
                </p:sp>
                <p:sp>
                  <p:nvSpPr>
                    <p:cNvPr id="62" name="Rectangle 61"/>
                    <p:cNvSpPr/>
                    <p:nvPr/>
                  </p:nvSpPr>
                  <p:spPr>
                    <a:xfrm>
                      <a:off x="1782137" y="2895999"/>
                      <a:ext cx="731520" cy="274320"/>
                    </a:xfrm>
                    <a:prstGeom prst="rect">
                      <a:avLst/>
                    </a:prstGeom>
                    <a:solidFill>
                      <a:srgbClr val="D7ECFF"/>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smtClean="0">
                          <a:solidFill>
                            <a:srgbClr val="3F4B5A"/>
                          </a:solidFill>
                          <a:latin typeface="Avenir Next" charset="0"/>
                          <a:ea typeface="Avenir Next" charset="0"/>
                          <a:cs typeface="Avenir Next" charset="0"/>
                        </a:rPr>
                        <a:t>Zeppelin</a:t>
                      </a:r>
                      <a:endParaRPr lang="en-US" sz="900" dirty="0">
                        <a:solidFill>
                          <a:srgbClr val="3F4B5A"/>
                        </a:solidFill>
                        <a:latin typeface="Avenir Next" charset="0"/>
                        <a:ea typeface="Avenir Next" charset="0"/>
                        <a:cs typeface="Avenir Next" charset="0"/>
                      </a:endParaRPr>
                    </a:p>
                  </p:txBody>
                </p:sp>
              </p:grpSp>
              <p:grpSp>
                <p:nvGrpSpPr>
                  <p:cNvPr id="56" name="Group 55"/>
                  <p:cNvGrpSpPr/>
                  <p:nvPr/>
                </p:nvGrpSpPr>
                <p:grpSpPr>
                  <a:xfrm>
                    <a:off x="2777237" y="2271660"/>
                    <a:ext cx="226649" cy="1167704"/>
                    <a:chOff x="1568188" y="1865455"/>
                    <a:chExt cx="226649" cy="1167704"/>
                  </a:xfrm>
                </p:grpSpPr>
                <p:cxnSp>
                  <p:nvCxnSpPr>
                    <p:cNvPr id="57" name="Elbow Connector 56"/>
                    <p:cNvCxnSpPr>
                      <a:stCxn id="110" idx="1"/>
                      <a:endCxn id="119" idx="1"/>
                    </p:cNvCxnSpPr>
                    <p:nvPr/>
                  </p:nvCxnSpPr>
                  <p:spPr>
                    <a:xfrm rot="10800000" flipV="1">
                      <a:off x="1782137" y="1865455"/>
                      <a:ext cx="12700" cy="1167704"/>
                    </a:xfrm>
                    <a:prstGeom prst="bentConnector3">
                      <a:avLst>
                        <a:gd name="adj1" fmla="val 1800000"/>
                      </a:avLst>
                    </a:prstGeom>
                    <a:ln>
                      <a:solidFill>
                        <a:srgbClr val="3F4B5A"/>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1568188" y="2255748"/>
                      <a:ext cx="210312" cy="0"/>
                    </a:xfrm>
                    <a:prstGeom prst="line">
                      <a:avLst/>
                    </a:prstGeom>
                    <a:ln>
                      <a:solidFill>
                        <a:srgbClr val="3F4B5A"/>
                      </a:solidFill>
                    </a:ln>
                  </p:spPr>
                  <p:style>
                    <a:lnRef idx="1">
                      <a:schemeClr val="accent1"/>
                    </a:lnRef>
                    <a:fillRef idx="0">
                      <a:schemeClr val="accent1"/>
                    </a:fillRef>
                    <a:effectRef idx="0">
                      <a:schemeClr val="accent1"/>
                    </a:effectRef>
                    <a:fontRef idx="minor">
                      <a:schemeClr val="tx1"/>
                    </a:fontRef>
                  </p:style>
                </p:cxnSp>
              </p:grpSp>
            </p:grpSp>
            <p:cxnSp>
              <p:nvCxnSpPr>
                <p:cNvPr id="38" name="Straight Connector 37"/>
                <p:cNvCxnSpPr/>
                <p:nvPr/>
              </p:nvCxnSpPr>
              <p:spPr>
                <a:xfrm>
                  <a:off x="2229748" y="1850866"/>
                  <a:ext cx="0" cy="54864"/>
                </a:xfrm>
                <a:prstGeom prst="line">
                  <a:avLst/>
                </a:prstGeom>
                <a:ln>
                  <a:solidFill>
                    <a:srgbClr val="3F4B5A"/>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527202" y="3034277"/>
                  <a:ext cx="210312" cy="0"/>
                </a:xfrm>
                <a:prstGeom prst="line">
                  <a:avLst/>
                </a:prstGeom>
                <a:ln>
                  <a:solidFill>
                    <a:srgbClr val="3F4B5A"/>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748054" y="2135299"/>
                  <a:ext cx="1307616" cy="1837865"/>
                  <a:chOff x="290850" y="2135299"/>
                  <a:chExt cx="1307616" cy="1837865"/>
                </a:xfrm>
              </p:grpSpPr>
              <p:sp>
                <p:nvSpPr>
                  <p:cNvPr id="43" name="Rectangle 42"/>
                  <p:cNvSpPr/>
                  <p:nvPr/>
                </p:nvSpPr>
                <p:spPr>
                  <a:xfrm>
                    <a:off x="866946" y="2135299"/>
                    <a:ext cx="731520" cy="274320"/>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endParaRPr lang="en-US" sz="800" kern="1200" dirty="0">
                      <a:solidFill>
                        <a:schemeClr val="bg1"/>
                      </a:solidFill>
                      <a:latin typeface="Avenir Next" charset="0"/>
                      <a:ea typeface="Avenir Next" charset="0"/>
                      <a:cs typeface="Avenir Next" charset="0"/>
                    </a:endParaRPr>
                  </a:p>
                </p:txBody>
              </p:sp>
              <p:grpSp>
                <p:nvGrpSpPr>
                  <p:cNvPr id="44" name="Group 43"/>
                  <p:cNvGrpSpPr/>
                  <p:nvPr/>
                </p:nvGrpSpPr>
                <p:grpSpPr>
                  <a:xfrm>
                    <a:off x="505902" y="2135299"/>
                    <a:ext cx="731520" cy="1837865"/>
                    <a:chOff x="285995" y="1728295"/>
                    <a:chExt cx="731520" cy="1837865"/>
                  </a:xfrm>
                </p:grpSpPr>
                <p:sp>
                  <p:nvSpPr>
                    <p:cNvPr id="50" name="Rectangle 49"/>
                    <p:cNvSpPr/>
                    <p:nvPr/>
                  </p:nvSpPr>
                  <p:spPr>
                    <a:xfrm>
                      <a:off x="285995" y="1728295"/>
                      <a:ext cx="731520" cy="274320"/>
                    </a:xfrm>
                    <a:prstGeom prst="rect">
                      <a:avLst/>
                    </a:prstGeom>
                    <a:solidFill>
                      <a:srgbClr val="3F4B5A"/>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dirty="0" smtClean="0">
                          <a:solidFill>
                            <a:schemeClr val="bg1"/>
                          </a:solidFill>
                          <a:latin typeface="Avenir Next" charset="0"/>
                          <a:ea typeface="Avenir Next" charset="0"/>
                          <a:cs typeface="Avenir Next" charset="0"/>
                        </a:rPr>
                        <a:t>Languages</a:t>
                      </a:r>
                      <a:endParaRPr lang="en-US" sz="800" dirty="0">
                        <a:solidFill>
                          <a:schemeClr val="bg1"/>
                        </a:solidFill>
                        <a:latin typeface="Avenir Next" charset="0"/>
                        <a:ea typeface="Avenir Next" charset="0"/>
                        <a:cs typeface="Avenir Next" charset="0"/>
                      </a:endParaRPr>
                    </a:p>
                  </p:txBody>
                </p:sp>
                <p:sp>
                  <p:nvSpPr>
                    <p:cNvPr id="51" name="Rectangle 50"/>
                    <p:cNvSpPr/>
                    <p:nvPr/>
                  </p:nvSpPr>
                  <p:spPr>
                    <a:xfrm>
                      <a:off x="285995" y="2119181"/>
                      <a:ext cx="731520" cy="274320"/>
                    </a:xfrm>
                    <a:prstGeom prst="rect">
                      <a:avLst/>
                    </a:prstGeom>
                    <a:solidFill>
                      <a:srgbClr val="D7ECFF"/>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smtClean="0">
                          <a:solidFill>
                            <a:srgbClr val="3F4B5A"/>
                          </a:solidFill>
                          <a:latin typeface="Avenir Next" charset="0"/>
                          <a:ea typeface="Avenir Next" charset="0"/>
                          <a:cs typeface="Avenir Next" charset="0"/>
                        </a:rPr>
                        <a:t>Python</a:t>
                      </a:r>
                      <a:endParaRPr lang="en-US" sz="900" dirty="0">
                        <a:solidFill>
                          <a:srgbClr val="3F4B5A"/>
                        </a:solidFill>
                        <a:latin typeface="Avenir Next" charset="0"/>
                        <a:ea typeface="Avenir Next" charset="0"/>
                        <a:cs typeface="Avenir Next" charset="0"/>
                      </a:endParaRPr>
                    </a:p>
                  </p:txBody>
                </p:sp>
                <p:sp>
                  <p:nvSpPr>
                    <p:cNvPr id="52" name="Rectangle 51"/>
                    <p:cNvSpPr/>
                    <p:nvPr/>
                  </p:nvSpPr>
                  <p:spPr>
                    <a:xfrm>
                      <a:off x="285995" y="2510067"/>
                      <a:ext cx="731520" cy="274320"/>
                    </a:xfrm>
                    <a:prstGeom prst="rect">
                      <a:avLst/>
                    </a:prstGeom>
                    <a:solidFill>
                      <a:srgbClr val="D7ECFF"/>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smtClean="0">
                          <a:solidFill>
                            <a:srgbClr val="3F4B5A"/>
                          </a:solidFill>
                          <a:latin typeface="Avenir Next" charset="0"/>
                          <a:ea typeface="Avenir Next" charset="0"/>
                          <a:cs typeface="Avenir Next" charset="0"/>
                        </a:rPr>
                        <a:t>Scala</a:t>
                      </a:r>
                      <a:endParaRPr lang="en-US" sz="900" dirty="0">
                        <a:solidFill>
                          <a:srgbClr val="3F4B5A"/>
                        </a:solidFill>
                        <a:latin typeface="Avenir Next" charset="0"/>
                        <a:ea typeface="Avenir Next" charset="0"/>
                        <a:cs typeface="Avenir Next" charset="0"/>
                      </a:endParaRPr>
                    </a:p>
                  </p:txBody>
                </p:sp>
                <p:sp>
                  <p:nvSpPr>
                    <p:cNvPr id="53" name="Rectangle 52"/>
                    <p:cNvSpPr/>
                    <p:nvPr/>
                  </p:nvSpPr>
                  <p:spPr>
                    <a:xfrm>
                      <a:off x="285995" y="2900953"/>
                      <a:ext cx="731520" cy="274320"/>
                    </a:xfrm>
                    <a:prstGeom prst="rect">
                      <a:avLst/>
                    </a:prstGeom>
                    <a:solidFill>
                      <a:srgbClr val="D7ECFF"/>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smtClean="0">
                          <a:solidFill>
                            <a:srgbClr val="3F4B5A"/>
                          </a:solidFill>
                          <a:latin typeface="Avenir Next" charset="0"/>
                          <a:ea typeface="Avenir Next" charset="0"/>
                          <a:cs typeface="Avenir Next" charset="0"/>
                        </a:rPr>
                        <a:t>R</a:t>
                      </a:r>
                      <a:endParaRPr lang="en-US" sz="900" dirty="0">
                        <a:solidFill>
                          <a:srgbClr val="3F4B5A"/>
                        </a:solidFill>
                        <a:latin typeface="Avenir Next" charset="0"/>
                        <a:ea typeface="Avenir Next" charset="0"/>
                        <a:cs typeface="Avenir Next" charset="0"/>
                      </a:endParaRPr>
                    </a:p>
                  </p:txBody>
                </p:sp>
                <p:sp>
                  <p:nvSpPr>
                    <p:cNvPr id="54" name="Rectangle 53"/>
                    <p:cNvSpPr/>
                    <p:nvPr/>
                  </p:nvSpPr>
                  <p:spPr>
                    <a:xfrm>
                      <a:off x="285995" y="3291840"/>
                      <a:ext cx="731520" cy="274320"/>
                    </a:xfrm>
                    <a:prstGeom prst="rect">
                      <a:avLst/>
                    </a:prstGeom>
                    <a:solidFill>
                      <a:srgbClr val="D7ECFF"/>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smtClean="0">
                          <a:solidFill>
                            <a:srgbClr val="3F4B5A"/>
                          </a:solidFill>
                          <a:latin typeface="Avenir Next" charset="0"/>
                          <a:ea typeface="Avenir Next" charset="0"/>
                          <a:cs typeface="Avenir Next" charset="0"/>
                        </a:rPr>
                        <a:t>SAS</a:t>
                      </a:r>
                      <a:endParaRPr lang="en-US" sz="900" dirty="0">
                        <a:solidFill>
                          <a:srgbClr val="3F4B5A"/>
                        </a:solidFill>
                        <a:latin typeface="Avenir Next" charset="0"/>
                        <a:ea typeface="Avenir Next" charset="0"/>
                        <a:cs typeface="Avenir Next" charset="0"/>
                      </a:endParaRPr>
                    </a:p>
                  </p:txBody>
                </p:sp>
              </p:grpSp>
              <p:grpSp>
                <p:nvGrpSpPr>
                  <p:cNvPr id="45" name="Group 44"/>
                  <p:cNvGrpSpPr/>
                  <p:nvPr/>
                </p:nvGrpSpPr>
                <p:grpSpPr>
                  <a:xfrm>
                    <a:off x="291528" y="2272458"/>
                    <a:ext cx="227074" cy="1563545"/>
                    <a:chOff x="71621" y="1865454"/>
                    <a:chExt cx="227074" cy="1563545"/>
                  </a:xfrm>
                </p:grpSpPr>
                <p:cxnSp>
                  <p:nvCxnSpPr>
                    <p:cNvPr id="48" name="Straight Connector 47"/>
                    <p:cNvCxnSpPr/>
                    <p:nvPr/>
                  </p:nvCxnSpPr>
                  <p:spPr>
                    <a:xfrm>
                      <a:off x="71621" y="2646041"/>
                      <a:ext cx="220724" cy="0"/>
                    </a:xfrm>
                    <a:prstGeom prst="line">
                      <a:avLst/>
                    </a:prstGeom>
                    <a:ln>
                      <a:solidFill>
                        <a:srgbClr val="3F4B5A"/>
                      </a:solidFill>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8" idx="1"/>
                      <a:endCxn id="116" idx="1"/>
                    </p:cNvCxnSpPr>
                    <p:nvPr/>
                  </p:nvCxnSpPr>
                  <p:spPr>
                    <a:xfrm rot="10800000" flipV="1">
                      <a:off x="285995" y="1865454"/>
                      <a:ext cx="12700" cy="1563545"/>
                    </a:xfrm>
                    <a:prstGeom prst="bentConnector3">
                      <a:avLst>
                        <a:gd name="adj1" fmla="val 1800000"/>
                      </a:avLst>
                    </a:prstGeom>
                    <a:ln>
                      <a:solidFill>
                        <a:srgbClr val="3F4B5A"/>
                      </a:solidFill>
                    </a:ln>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p:nvPr/>
                </p:nvCxnSpPr>
                <p:spPr>
                  <a:xfrm>
                    <a:off x="290850" y="3439365"/>
                    <a:ext cx="220724" cy="0"/>
                  </a:xfrm>
                  <a:prstGeom prst="line">
                    <a:avLst/>
                  </a:prstGeom>
                  <a:ln>
                    <a:solidFill>
                      <a:srgbClr val="3F4B5A"/>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91528" y="2661953"/>
                    <a:ext cx="220724" cy="0"/>
                  </a:xfrm>
                  <a:prstGeom prst="line">
                    <a:avLst/>
                  </a:prstGeom>
                  <a:ln>
                    <a:solidFill>
                      <a:srgbClr val="3F4B5A"/>
                    </a:solidFill>
                  </a:ln>
                </p:spPr>
                <p:style>
                  <a:lnRef idx="1">
                    <a:schemeClr val="accent1"/>
                  </a:lnRef>
                  <a:fillRef idx="0">
                    <a:schemeClr val="accent1"/>
                  </a:fillRef>
                  <a:effectRef idx="0">
                    <a:schemeClr val="accent1"/>
                  </a:effectRef>
                  <a:fontRef idx="minor">
                    <a:schemeClr val="tx1"/>
                  </a:fontRef>
                </p:style>
              </p:cxnSp>
            </p:grpSp>
            <p:cxnSp>
              <p:nvCxnSpPr>
                <p:cNvPr id="41" name="Elbow Connector 40"/>
                <p:cNvCxnSpPr>
                  <a:stCxn id="8" idx="0"/>
                  <a:endCxn id="110" idx="0"/>
                </p:cNvCxnSpPr>
                <p:nvPr/>
              </p:nvCxnSpPr>
              <p:spPr>
                <a:xfrm rot="5400000" flipH="1" flipV="1">
                  <a:off x="2217489" y="1245878"/>
                  <a:ext cx="799" cy="1778045"/>
                </a:xfrm>
                <a:prstGeom prst="bentConnector3">
                  <a:avLst>
                    <a:gd name="adj1" fmla="val 18476095"/>
                  </a:avLst>
                </a:prstGeom>
                <a:ln>
                  <a:solidFill>
                    <a:srgbClr val="3F4B5A"/>
                  </a:solidFill>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1700066" y="1580907"/>
                  <a:ext cx="1059365" cy="274320"/>
                </a:xfrm>
                <a:prstGeom prst="rect">
                  <a:avLst/>
                </a:prstGeom>
                <a:solidFill>
                  <a:schemeClr val="bg1"/>
                </a:solidFill>
                <a:ln>
                  <a:solidFill>
                    <a:srgbClr val="3F4B5A"/>
                  </a:solid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dirty="0" smtClean="0">
                      <a:solidFill>
                        <a:srgbClr val="3F4B5A"/>
                      </a:solidFill>
                      <a:latin typeface="Avenir Next Medium" charset="0"/>
                      <a:ea typeface="Avenir Next Medium" charset="0"/>
                      <a:cs typeface="Avenir Next Medium" charset="0"/>
                    </a:rPr>
                    <a:t>Tools</a:t>
                  </a:r>
                  <a:endParaRPr lang="en-US" sz="800" dirty="0">
                    <a:solidFill>
                      <a:srgbClr val="3F4B5A"/>
                    </a:solidFill>
                    <a:latin typeface="Avenir Next Medium" charset="0"/>
                    <a:ea typeface="Avenir Next Medium" charset="0"/>
                    <a:cs typeface="Avenir Next Medium" charset="0"/>
                  </a:endParaRPr>
                </a:p>
              </p:txBody>
            </p:sp>
          </p:grpSp>
          <p:sp>
            <p:nvSpPr>
              <p:cNvPr id="35" name="Rectangle 34"/>
              <p:cNvSpPr/>
              <p:nvPr/>
            </p:nvSpPr>
            <p:spPr>
              <a:xfrm>
                <a:off x="2212246" y="4372090"/>
                <a:ext cx="731520" cy="274320"/>
              </a:xfrm>
              <a:prstGeom prst="rect">
                <a:avLst/>
              </a:prstGeom>
              <a:solidFill>
                <a:srgbClr val="3F4B5A"/>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dirty="0" smtClean="0">
                    <a:solidFill>
                      <a:schemeClr val="bg1"/>
                    </a:solidFill>
                    <a:latin typeface="Avenir Next" charset="0"/>
                    <a:ea typeface="Avenir Next" charset="0"/>
                    <a:cs typeface="Avenir Next" charset="0"/>
                  </a:rPr>
                  <a:t>Libraries</a:t>
                </a:r>
                <a:endParaRPr lang="en-US" sz="800" dirty="0">
                  <a:solidFill>
                    <a:schemeClr val="bg1"/>
                  </a:solidFill>
                  <a:latin typeface="Avenir Next" charset="0"/>
                  <a:ea typeface="Avenir Next" charset="0"/>
                  <a:cs typeface="Avenir Next" charset="0"/>
                </a:endParaRPr>
              </a:p>
            </p:txBody>
          </p:sp>
          <p:cxnSp>
            <p:nvCxnSpPr>
              <p:cNvPr id="36" name="Elbow Connector 35"/>
              <p:cNvCxnSpPr>
                <a:stCxn id="140" idx="1"/>
                <a:endCxn id="129" idx="2"/>
              </p:cNvCxnSpPr>
              <p:nvPr/>
            </p:nvCxnSpPr>
            <p:spPr>
              <a:xfrm rot="10800000">
                <a:off x="1697844" y="2509844"/>
                <a:ext cx="514402" cy="1999406"/>
              </a:xfrm>
              <a:prstGeom prst="bentConnector2">
                <a:avLst/>
              </a:prstGeom>
              <a:ln>
                <a:solidFill>
                  <a:srgbClr val="3F4B5A"/>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431611" y="4636829"/>
              <a:ext cx="3236775" cy="1684030"/>
              <a:chOff x="435862" y="3946364"/>
              <a:chExt cx="3310566" cy="1722422"/>
            </a:xfrm>
          </p:grpSpPr>
          <p:grpSp>
            <p:nvGrpSpPr>
              <p:cNvPr id="64" name="Group 63"/>
              <p:cNvGrpSpPr/>
              <p:nvPr/>
            </p:nvGrpSpPr>
            <p:grpSpPr>
              <a:xfrm>
                <a:off x="1403631" y="4318257"/>
                <a:ext cx="1977037" cy="1350529"/>
                <a:chOff x="1403631" y="4318257"/>
                <a:chExt cx="1977037" cy="1350529"/>
              </a:xfrm>
            </p:grpSpPr>
            <p:grpSp>
              <p:nvGrpSpPr>
                <p:cNvPr id="84" name="Group 83"/>
                <p:cNvGrpSpPr/>
                <p:nvPr/>
              </p:nvGrpSpPr>
              <p:grpSpPr>
                <a:xfrm>
                  <a:off x="1403632" y="4592577"/>
                  <a:ext cx="1977036" cy="801889"/>
                  <a:chOff x="1403632" y="4592577"/>
                  <a:chExt cx="1977036" cy="801889"/>
                </a:xfrm>
              </p:grpSpPr>
              <p:cxnSp>
                <p:nvCxnSpPr>
                  <p:cNvPr id="87" name="Elbow Connector 86"/>
                  <p:cNvCxnSpPr/>
                  <p:nvPr/>
                </p:nvCxnSpPr>
                <p:spPr>
                  <a:xfrm rot="5400000" flipH="1" flipV="1">
                    <a:off x="2388974" y="4135980"/>
                    <a:ext cx="6351" cy="1977036"/>
                  </a:xfrm>
                  <a:prstGeom prst="bentConnector3">
                    <a:avLst>
                      <a:gd name="adj1" fmla="val -2282397"/>
                    </a:avLst>
                  </a:prstGeom>
                  <a:ln>
                    <a:solidFill>
                      <a:srgbClr val="3F4B5A"/>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2392149" y="4592577"/>
                    <a:ext cx="1" cy="801889"/>
                  </a:xfrm>
                  <a:prstGeom prst="line">
                    <a:avLst/>
                  </a:prstGeom>
                  <a:ln>
                    <a:solidFill>
                      <a:srgbClr val="3F4B5A"/>
                    </a:solidFill>
                  </a:ln>
                </p:spPr>
                <p:style>
                  <a:lnRef idx="1">
                    <a:schemeClr val="accent1"/>
                  </a:lnRef>
                  <a:fillRef idx="0">
                    <a:schemeClr val="accent1"/>
                  </a:fillRef>
                  <a:effectRef idx="0">
                    <a:schemeClr val="accent1"/>
                  </a:effectRef>
                  <a:fontRef idx="minor">
                    <a:schemeClr val="tx1"/>
                  </a:fontRef>
                </p:style>
              </p:cxnSp>
            </p:grpSp>
            <p:sp>
              <p:nvSpPr>
                <p:cNvPr id="85" name="Rectangle 84"/>
                <p:cNvSpPr/>
                <p:nvPr/>
              </p:nvSpPr>
              <p:spPr>
                <a:xfrm>
                  <a:off x="1403631" y="5394466"/>
                  <a:ext cx="1977037" cy="274320"/>
                </a:xfrm>
                <a:prstGeom prst="rect">
                  <a:avLst/>
                </a:prstGeom>
                <a:solidFill>
                  <a:schemeClr val="bg1"/>
                </a:solidFill>
                <a:ln>
                  <a:solidFill>
                    <a:srgbClr val="3F4B5A"/>
                  </a:solid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dirty="0" smtClean="0">
                      <a:solidFill>
                        <a:srgbClr val="3F4B5A"/>
                      </a:solidFill>
                      <a:latin typeface="Avenir Next Medium" charset="0"/>
                      <a:ea typeface="Avenir Next Medium" charset="0"/>
                      <a:cs typeface="Avenir Next Medium" charset="0"/>
                    </a:rPr>
                    <a:t>Sharing &amp; Collaboration</a:t>
                  </a:r>
                  <a:endParaRPr lang="en-US" sz="800" dirty="0">
                    <a:solidFill>
                      <a:srgbClr val="3F4B5A"/>
                    </a:solidFill>
                    <a:latin typeface="Avenir Next Medium" charset="0"/>
                    <a:ea typeface="Avenir Next Medium" charset="0"/>
                    <a:cs typeface="Avenir Next Medium" charset="0"/>
                  </a:endParaRPr>
                </a:p>
              </p:txBody>
            </p:sp>
            <p:sp>
              <p:nvSpPr>
                <p:cNvPr id="86" name="Rectangle 85"/>
                <p:cNvSpPr/>
                <p:nvPr/>
              </p:nvSpPr>
              <p:spPr>
                <a:xfrm>
                  <a:off x="2129301" y="4318257"/>
                  <a:ext cx="525696" cy="274320"/>
                </a:xfrm>
                <a:prstGeom prst="rect">
                  <a:avLst/>
                </a:prstGeom>
                <a:solidFill>
                  <a:schemeClr val="bg1"/>
                </a:solidFill>
                <a:ln>
                  <a:solidFill>
                    <a:srgbClr val="3F4B5A"/>
                  </a:solidFill>
                  <a:prstDash val="sysDot"/>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smtClean="0">
                      <a:solidFill>
                        <a:srgbClr val="3F4B5A"/>
                      </a:solidFill>
                      <a:latin typeface="Avenir Next" charset="0"/>
                      <a:ea typeface="Avenir Next" charset="0"/>
                      <a:cs typeface="Avenir Next" charset="0"/>
                    </a:rPr>
                    <a:t>?</a:t>
                  </a:r>
                  <a:endParaRPr lang="en-US" sz="900" dirty="0">
                    <a:solidFill>
                      <a:srgbClr val="3F4B5A"/>
                    </a:solidFill>
                    <a:latin typeface="Avenir Next" charset="0"/>
                    <a:ea typeface="Avenir Next" charset="0"/>
                    <a:cs typeface="Avenir Next" charset="0"/>
                  </a:endParaRPr>
                </a:p>
              </p:txBody>
            </p:sp>
          </p:grpSp>
          <p:cxnSp>
            <p:nvCxnSpPr>
              <p:cNvPr id="65" name="Straight Connector 64"/>
              <p:cNvCxnSpPr/>
              <p:nvPr/>
            </p:nvCxnSpPr>
            <p:spPr>
              <a:xfrm>
                <a:off x="1661031" y="4598927"/>
                <a:ext cx="0" cy="316425"/>
              </a:xfrm>
              <a:prstGeom prst="line">
                <a:avLst/>
              </a:prstGeom>
              <a:ln>
                <a:solidFill>
                  <a:srgbClr val="3F4B5A"/>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1037872" y="4852775"/>
                <a:ext cx="731520" cy="274320"/>
              </a:xfrm>
              <a:prstGeom prst="rect">
                <a:avLst/>
              </a:prstGeom>
              <a:solidFill>
                <a:srgbClr val="3F4B5A"/>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dirty="0">
                    <a:solidFill>
                      <a:schemeClr val="bg1"/>
                    </a:solidFill>
                    <a:latin typeface="Avenir Next" charset="0"/>
                    <a:ea typeface="Avenir Next" charset="0"/>
                    <a:cs typeface="Avenir Next" charset="0"/>
                  </a:rPr>
                  <a:t>R</a:t>
                </a:r>
                <a:r>
                  <a:rPr lang="en-US" sz="800" dirty="0" smtClean="0">
                    <a:solidFill>
                      <a:schemeClr val="bg1"/>
                    </a:solidFill>
                    <a:latin typeface="Avenir Next" charset="0"/>
                    <a:ea typeface="Avenir Next" charset="0"/>
                    <a:cs typeface="Avenir Next" charset="0"/>
                  </a:rPr>
                  <a:t>esults</a:t>
                </a:r>
                <a:endParaRPr lang="en-US" sz="800" dirty="0">
                  <a:solidFill>
                    <a:schemeClr val="bg1"/>
                  </a:solidFill>
                  <a:latin typeface="Avenir Next" charset="0"/>
                  <a:ea typeface="Avenir Next" charset="0"/>
                  <a:cs typeface="Avenir Next" charset="0"/>
                </a:endParaRPr>
              </a:p>
            </p:txBody>
          </p:sp>
          <p:sp>
            <p:nvSpPr>
              <p:cNvPr id="67" name="Rectangle 66"/>
              <p:cNvSpPr/>
              <p:nvPr/>
            </p:nvSpPr>
            <p:spPr>
              <a:xfrm>
                <a:off x="1127772" y="4852775"/>
                <a:ext cx="731520" cy="274320"/>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endParaRPr lang="en-US" sz="800" kern="1200" dirty="0">
                  <a:solidFill>
                    <a:schemeClr val="bg1"/>
                  </a:solidFill>
                  <a:latin typeface="Avenir Next" charset="0"/>
                  <a:ea typeface="Avenir Next" charset="0"/>
                  <a:cs typeface="Avenir Next" charset="0"/>
                </a:endParaRPr>
              </a:p>
            </p:txBody>
          </p:sp>
          <p:sp>
            <p:nvSpPr>
              <p:cNvPr id="68" name="Rectangle 67"/>
              <p:cNvSpPr/>
              <p:nvPr/>
            </p:nvSpPr>
            <p:spPr>
              <a:xfrm>
                <a:off x="1127772" y="5243068"/>
                <a:ext cx="731520" cy="274320"/>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endParaRPr lang="en-US" sz="800" kern="1200" dirty="0">
                  <a:solidFill>
                    <a:srgbClr val="3F4B5A"/>
                  </a:solidFill>
                  <a:latin typeface="Avenir Next" charset="0"/>
                  <a:ea typeface="Avenir Next" charset="0"/>
                  <a:cs typeface="Avenir Next" charset="0"/>
                </a:endParaRPr>
              </a:p>
            </p:txBody>
          </p:sp>
          <p:sp>
            <p:nvSpPr>
              <p:cNvPr id="69" name="Rectangle 68"/>
              <p:cNvSpPr/>
              <p:nvPr/>
            </p:nvSpPr>
            <p:spPr>
              <a:xfrm>
                <a:off x="2029564" y="4852775"/>
                <a:ext cx="731520" cy="274320"/>
              </a:xfrm>
              <a:prstGeom prst="rect">
                <a:avLst/>
              </a:prstGeom>
              <a:solidFill>
                <a:srgbClr val="3F4B5A"/>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dirty="0" smtClean="0">
                    <a:solidFill>
                      <a:schemeClr val="bg1"/>
                    </a:solidFill>
                    <a:latin typeface="Avenir Next" charset="0"/>
                    <a:ea typeface="Avenir Next" charset="0"/>
                    <a:cs typeface="Avenir Next" charset="0"/>
                  </a:rPr>
                  <a:t>Models</a:t>
                </a:r>
                <a:endParaRPr lang="en-US" sz="800" dirty="0">
                  <a:solidFill>
                    <a:schemeClr val="bg1"/>
                  </a:solidFill>
                  <a:latin typeface="Avenir Next" charset="0"/>
                  <a:ea typeface="Avenir Next" charset="0"/>
                  <a:cs typeface="Avenir Next" charset="0"/>
                </a:endParaRPr>
              </a:p>
            </p:txBody>
          </p:sp>
          <p:grpSp>
            <p:nvGrpSpPr>
              <p:cNvPr id="70" name="Group 69"/>
              <p:cNvGrpSpPr/>
              <p:nvPr/>
            </p:nvGrpSpPr>
            <p:grpSpPr>
              <a:xfrm>
                <a:off x="435862" y="3968048"/>
                <a:ext cx="1583148" cy="838876"/>
                <a:chOff x="435862" y="3968048"/>
                <a:chExt cx="1583148" cy="838876"/>
              </a:xfrm>
            </p:grpSpPr>
            <p:grpSp>
              <p:nvGrpSpPr>
                <p:cNvPr id="78" name="Group 77"/>
                <p:cNvGrpSpPr/>
                <p:nvPr/>
              </p:nvGrpSpPr>
              <p:grpSpPr>
                <a:xfrm>
                  <a:off x="807972" y="4242368"/>
                  <a:ext cx="851628" cy="564556"/>
                  <a:chOff x="807972" y="4242368"/>
                  <a:chExt cx="851628" cy="564556"/>
                </a:xfrm>
              </p:grpSpPr>
              <p:cxnSp>
                <p:nvCxnSpPr>
                  <p:cNvPr id="82" name="Elbow Connector 81"/>
                  <p:cNvCxnSpPr/>
                  <p:nvPr/>
                </p:nvCxnSpPr>
                <p:spPr>
                  <a:xfrm rot="16200000" flipH="1">
                    <a:off x="1227436" y="4166763"/>
                    <a:ext cx="12700" cy="851628"/>
                  </a:xfrm>
                  <a:prstGeom prst="bentConnector3">
                    <a:avLst>
                      <a:gd name="adj1" fmla="val 1800000"/>
                    </a:avLst>
                  </a:prstGeom>
                  <a:ln>
                    <a:solidFill>
                      <a:srgbClr val="3F4B5A"/>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22438" y="4242368"/>
                    <a:ext cx="0" cy="564556"/>
                  </a:xfrm>
                  <a:prstGeom prst="line">
                    <a:avLst/>
                  </a:prstGeom>
                  <a:ln>
                    <a:solidFill>
                      <a:srgbClr val="3F4B5A"/>
                    </a:solidFill>
                  </a:ln>
                </p:spPr>
                <p:style>
                  <a:lnRef idx="1">
                    <a:schemeClr val="accent1"/>
                  </a:lnRef>
                  <a:fillRef idx="0">
                    <a:schemeClr val="accent1"/>
                  </a:fillRef>
                  <a:effectRef idx="0">
                    <a:schemeClr val="accent1"/>
                  </a:effectRef>
                  <a:fontRef idx="minor">
                    <a:schemeClr val="tx1"/>
                  </a:fontRef>
                </p:style>
              </p:cxnSp>
            </p:grpSp>
            <p:sp>
              <p:nvSpPr>
                <p:cNvPr id="79" name="Rectangle 78"/>
                <p:cNvSpPr/>
                <p:nvPr/>
              </p:nvSpPr>
              <p:spPr>
                <a:xfrm>
                  <a:off x="435862" y="4318257"/>
                  <a:ext cx="731520" cy="274320"/>
                </a:xfrm>
                <a:prstGeom prst="rect">
                  <a:avLst/>
                </a:prstGeom>
                <a:solidFill>
                  <a:srgbClr val="D7ECFF"/>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smtClean="0">
                      <a:solidFill>
                        <a:srgbClr val="3F4B5A"/>
                      </a:solidFill>
                      <a:latin typeface="Avenir Next" charset="0"/>
                      <a:ea typeface="Avenir Next" charset="0"/>
                      <a:cs typeface="Avenir Next" charset="0"/>
                    </a:rPr>
                    <a:t>Chat</a:t>
                  </a:r>
                  <a:endParaRPr lang="en-US" sz="900" dirty="0">
                    <a:solidFill>
                      <a:srgbClr val="3F4B5A"/>
                    </a:solidFill>
                    <a:latin typeface="Avenir Next" charset="0"/>
                    <a:ea typeface="Avenir Next" charset="0"/>
                    <a:cs typeface="Avenir Next" charset="0"/>
                  </a:endParaRPr>
                </a:p>
              </p:txBody>
            </p:sp>
            <p:sp>
              <p:nvSpPr>
                <p:cNvPr id="80" name="Rectangle 79"/>
                <p:cNvSpPr/>
                <p:nvPr/>
              </p:nvSpPr>
              <p:spPr>
                <a:xfrm>
                  <a:off x="1287490" y="4318257"/>
                  <a:ext cx="731520" cy="274320"/>
                </a:xfrm>
                <a:prstGeom prst="rect">
                  <a:avLst/>
                </a:prstGeom>
                <a:solidFill>
                  <a:srgbClr val="D7ECFF"/>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smtClean="0">
                      <a:solidFill>
                        <a:srgbClr val="3F4B5A"/>
                      </a:solidFill>
                      <a:latin typeface="Avenir Next" charset="0"/>
                      <a:ea typeface="Avenir Next" charset="0"/>
                      <a:cs typeface="Avenir Next" charset="0"/>
                    </a:rPr>
                    <a:t>Email</a:t>
                  </a:r>
                  <a:endParaRPr lang="en-US" sz="900" dirty="0">
                    <a:solidFill>
                      <a:srgbClr val="3F4B5A"/>
                    </a:solidFill>
                    <a:latin typeface="Avenir Next" charset="0"/>
                    <a:ea typeface="Avenir Next" charset="0"/>
                    <a:cs typeface="Avenir Next" charset="0"/>
                  </a:endParaRPr>
                </a:p>
              </p:txBody>
            </p:sp>
            <p:sp>
              <p:nvSpPr>
                <p:cNvPr id="81" name="Rectangle 80"/>
                <p:cNvSpPr/>
                <p:nvPr/>
              </p:nvSpPr>
              <p:spPr>
                <a:xfrm>
                  <a:off x="856678" y="3968048"/>
                  <a:ext cx="731520" cy="274320"/>
                </a:xfrm>
                <a:prstGeom prst="rect">
                  <a:avLst/>
                </a:prstGeom>
                <a:solidFill>
                  <a:srgbClr val="D7ECFF"/>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smtClean="0">
                      <a:solidFill>
                        <a:srgbClr val="3F4B5A"/>
                      </a:solidFill>
                      <a:latin typeface="Avenir Next" charset="0"/>
                      <a:ea typeface="Avenir Next" charset="0"/>
                      <a:cs typeface="Avenir Next" charset="0"/>
                    </a:rPr>
                    <a:t>.</a:t>
                  </a:r>
                  <a:r>
                    <a:rPr lang="en-US" sz="900" dirty="0" err="1" smtClean="0">
                      <a:solidFill>
                        <a:srgbClr val="3F4B5A"/>
                      </a:solidFill>
                      <a:latin typeface="Avenir Next" charset="0"/>
                      <a:ea typeface="Avenir Next" charset="0"/>
                      <a:cs typeface="Avenir Next" charset="0"/>
                    </a:rPr>
                    <a:t>ppt</a:t>
                  </a:r>
                  <a:endParaRPr lang="en-US" sz="900" dirty="0">
                    <a:solidFill>
                      <a:srgbClr val="3F4B5A"/>
                    </a:solidFill>
                    <a:latin typeface="Avenir Next" charset="0"/>
                    <a:ea typeface="Avenir Next" charset="0"/>
                    <a:cs typeface="Avenir Next" charset="0"/>
                  </a:endParaRPr>
                </a:p>
              </p:txBody>
            </p:sp>
          </p:grpSp>
          <p:grpSp>
            <p:nvGrpSpPr>
              <p:cNvPr id="71" name="Group 70"/>
              <p:cNvGrpSpPr/>
              <p:nvPr/>
            </p:nvGrpSpPr>
            <p:grpSpPr>
              <a:xfrm>
                <a:off x="2880540" y="3946364"/>
                <a:ext cx="865888" cy="1187082"/>
                <a:chOff x="2880540" y="3946364"/>
                <a:chExt cx="865888" cy="1187082"/>
              </a:xfrm>
            </p:grpSpPr>
            <p:grpSp>
              <p:nvGrpSpPr>
                <p:cNvPr id="72" name="Group 71"/>
                <p:cNvGrpSpPr/>
                <p:nvPr/>
              </p:nvGrpSpPr>
              <p:grpSpPr>
                <a:xfrm>
                  <a:off x="2880540" y="4083524"/>
                  <a:ext cx="147068" cy="912762"/>
                  <a:chOff x="2880540" y="4083524"/>
                  <a:chExt cx="147068" cy="912762"/>
                </a:xfrm>
              </p:grpSpPr>
              <p:cxnSp>
                <p:nvCxnSpPr>
                  <p:cNvPr id="76" name="Elbow Connector 75"/>
                  <p:cNvCxnSpPr/>
                  <p:nvPr/>
                </p:nvCxnSpPr>
                <p:spPr>
                  <a:xfrm rot="10800000" flipV="1">
                    <a:off x="3014908" y="4083524"/>
                    <a:ext cx="12700" cy="912762"/>
                  </a:xfrm>
                  <a:prstGeom prst="bentConnector3">
                    <a:avLst>
                      <a:gd name="adj1" fmla="val 1145449"/>
                    </a:avLst>
                  </a:prstGeom>
                  <a:ln>
                    <a:solidFill>
                      <a:srgbClr val="3F4B5A"/>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2880540" y="4452563"/>
                    <a:ext cx="141596" cy="0"/>
                  </a:xfrm>
                  <a:prstGeom prst="line">
                    <a:avLst/>
                  </a:prstGeom>
                  <a:ln>
                    <a:solidFill>
                      <a:srgbClr val="3F4B5A"/>
                    </a:solidFill>
                  </a:ln>
                </p:spPr>
                <p:style>
                  <a:lnRef idx="1">
                    <a:schemeClr val="accent1"/>
                  </a:lnRef>
                  <a:fillRef idx="0">
                    <a:schemeClr val="accent1"/>
                  </a:fillRef>
                  <a:effectRef idx="0">
                    <a:schemeClr val="accent1"/>
                  </a:effectRef>
                  <a:fontRef idx="minor">
                    <a:schemeClr val="tx1"/>
                  </a:fontRef>
                </p:style>
              </p:cxnSp>
            </p:grpSp>
            <p:sp>
              <p:nvSpPr>
                <p:cNvPr id="73" name="Rectangle 72"/>
                <p:cNvSpPr/>
                <p:nvPr/>
              </p:nvSpPr>
              <p:spPr>
                <a:xfrm>
                  <a:off x="3014908" y="4859126"/>
                  <a:ext cx="731520" cy="274320"/>
                </a:xfrm>
                <a:prstGeom prst="rect">
                  <a:avLst/>
                </a:prstGeom>
                <a:solidFill>
                  <a:srgbClr val="3F4B5A"/>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dirty="0" smtClean="0">
                      <a:solidFill>
                        <a:schemeClr val="bg1"/>
                      </a:solidFill>
                      <a:latin typeface="Avenir Next" charset="0"/>
                      <a:ea typeface="Avenir Next" charset="0"/>
                      <a:cs typeface="Avenir Next" charset="0"/>
                    </a:rPr>
                    <a:t>Code</a:t>
                  </a:r>
                  <a:endParaRPr lang="en-US" sz="800" dirty="0">
                    <a:solidFill>
                      <a:schemeClr val="bg1"/>
                    </a:solidFill>
                    <a:latin typeface="Avenir Next" charset="0"/>
                    <a:ea typeface="Avenir Next" charset="0"/>
                    <a:cs typeface="Avenir Next" charset="0"/>
                  </a:endParaRPr>
                </a:p>
              </p:txBody>
            </p:sp>
            <p:sp>
              <p:nvSpPr>
                <p:cNvPr id="74" name="Rectangle 73"/>
                <p:cNvSpPr/>
                <p:nvPr/>
              </p:nvSpPr>
              <p:spPr>
                <a:xfrm>
                  <a:off x="3014908" y="3946364"/>
                  <a:ext cx="731520" cy="274320"/>
                </a:xfrm>
                <a:prstGeom prst="rect">
                  <a:avLst/>
                </a:prstGeom>
                <a:solidFill>
                  <a:srgbClr val="D7ECFE"/>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smtClean="0">
                      <a:solidFill>
                        <a:srgbClr val="3F4B5A"/>
                      </a:solidFill>
                      <a:latin typeface="Avenir Next" charset="0"/>
                      <a:ea typeface="Avenir Next" charset="0"/>
                      <a:cs typeface="Avenir Next" charset="0"/>
                    </a:rPr>
                    <a:t>Email</a:t>
                  </a:r>
                  <a:endParaRPr lang="en-US" sz="900" dirty="0">
                    <a:solidFill>
                      <a:srgbClr val="3F4B5A"/>
                    </a:solidFill>
                    <a:latin typeface="Avenir Next" charset="0"/>
                    <a:ea typeface="Avenir Next" charset="0"/>
                    <a:cs typeface="Avenir Next" charset="0"/>
                  </a:endParaRPr>
                </a:p>
              </p:txBody>
            </p:sp>
            <p:sp>
              <p:nvSpPr>
                <p:cNvPr id="75" name="Rectangle 74"/>
                <p:cNvSpPr/>
                <p:nvPr/>
              </p:nvSpPr>
              <p:spPr>
                <a:xfrm>
                  <a:off x="3014908" y="4315403"/>
                  <a:ext cx="731520" cy="274320"/>
                </a:xfrm>
                <a:prstGeom prst="rect">
                  <a:avLst/>
                </a:prstGeom>
                <a:solidFill>
                  <a:srgbClr val="D7ECFE"/>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smtClean="0">
                      <a:solidFill>
                        <a:srgbClr val="3F4B5A"/>
                      </a:solidFill>
                      <a:latin typeface="Avenir Next" charset="0"/>
                      <a:ea typeface="Avenir Next" charset="0"/>
                      <a:cs typeface="Avenir Next" charset="0"/>
                    </a:rPr>
                    <a:t>Shared Drives</a:t>
                  </a:r>
                  <a:endParaRPr lang="en-US" sz="900" dirty="0">
                    <a:solidFill>
                      <a:srgbClr val="3F4B5A"/>
                    </a:solidFill>
                    <a:latin typeface="Avenir Next" charset="0"/>
                    <a:ea typeface="Avenir Next" charset="0"/>
                    <a:cs typeface="Avenir Next" charset="0"/>
                  </a:endParaRPr>
                </a:p>
              </p:txBody>
            </p:sp>
          </p:grpSp>
        </p:grpSp>
        <p:grpSp>
          <p:nvGrpSpPr>
            <p:cNvPr id="89" name="Group 88"/>
            <p:cNvGrpSpPr/>
            <p:nvPr/>
          </p:nvGrpSpPr>
          <p:grpSpPr>
            <a:xfrm>
              <a:off x="8636230" y="4636829"/>
              <a:ext cx="3062939" cy="1684030"/>
              <a:chOff x="7919928" y="4230720"/>
              <a:chExt cx="3132766" cy="1722422"/>
            </a:xfrm>
          </p:grpSpPr>
          <p:grpSp>
            <p:nvGrpSpPr>
              <p:cNvPr id="90" name="Group 89"/>
              <p:cNvGrpSpPr/>
              <p:nvPr/>
            </p:nvGrpSpPr>
            <p:grpSpPr>
              <a:xfrm>
                <a:off x="8709897" y="5405678"/>
                <a:ext cx="1977037" cy="547464"/>
                <a:chOff x="1403631" y="5121322"/>
                <a:chExt cx="1977037" cy="547464"/>
              </a:xfrm>
            </p:grpSpPr>
            <p:grpSp>
              <p:nvGrpSpPr>
                <p:cNvPr id="106" name="Group 105"/>
                <p:cNvGrpSpPr/>
                <p:nvPr/>
              </p:nvGrpSpPr>
              <p:grpSpPr>
                <a:xfrm>
                  <a:off x="1403632" y="5121322"/>
                  <a:ext cx="1977036" cy="273144"/>
                  <a:chOff x="1403632" y="5121322"/>
                  <a:chExt cx="1977036" cy="273144"/>
                </a:xfrm>
              </p:grpSpPr>
              <p:cxnSp>
                <p:nvCxnSpPr>
                  <p:cNvPr id="108" name="Elbow Connector 107"/>
                  <p:cNvCxnSpPr/>
                  <p:nvPr/>
                </p:nvCxnSpPr>
                <p:spPr>
                  <a:xfrm rot="5400000" flipH="1" flipV="1">
                    <a:off x="2388974" y="4135980"/>
                    <a:ext cx="6351" cy="1977036"/>
                  </a:xfrm>
                  <a:prstGeom prst="bentConnector3">
                    <a:avLst>
                      <a:gd name="adj1" fmla="val -2162651"/>
                    </a:avLst>
                  </a:prstGeom>
                  <a:ln>
                    <a:solidFill>
                      <a:srgbClr val="3F4B5A"/>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2392150" y="5127095"/>
                    <a:ext cx="3174" cy="267371"/>
                  </a:xfrm>
                  <a:prstGeom prst="line">
                    <a:avLst/>
                  </a:prstGeom>
                  <a:ln>
                    <a:solidFill>
                      <a:srgbClr val="3F4B5A"/>
                    </a:solidFill>
                  </a:ln>
                </p:spPr>
                <p:style>
                  <a:lnRef idx="1">
                    <a:schemeClr val="accent1"/>
                  </a:lnRef>
                  <a:fillRef idx="0">
                    <a:schemeClr val="accent1"/>
                  </a:fillRef>
                  <a:effectRef idx="0">
                    <a:schemeClr val="accent1"/>
                  </a:effectRef>
                  <a:fontRef idx="minor">
                    <a:schemeClr val="tx1"/>
                  </a:fontRef>
                </p:style>
              </p:cxnSp>
            </p:grpSp>
            <p:sp>
              <p:nvSpPr>
                <p:cNvPr id="107" name="Rectangle 106"/>
                <p:cNvSpPr/>
                <p:nvPr/>
              </p:nvSpPr>
              <p:spPr>
                <a:xfrm>
                  <a:off x="1403631" y="5394466"/>
                  <a:ext cx="1977037" cy="274320"/>
                </a:xfrm>
                <a:prstGeom prst="rect">
                  <a:avLst/>
                </a:prstGeom>
                <a:solidFill>
                  <a:schemeClr val="bg1"/>
                </a:solidFill>
                <a:ln>
                  <a:solidFill>
                    <a:srgbClr val="3F4B5A"/>
                  </a:solid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dirty="0" smtClean="0">
                      <a:solidFill>
                        <a:srgbClr val="3F4B5A"/>
                      </a:solidFill>
                      <a:latin typeface="Avenir Next Medium" charset="0"/>
                      <a:ea typeface="Avenir Next Medium" charset="0"/>
                      <a:cs typeface="Avenir Next Medium" charset="0"/>
                    </a:rPr>
                    <a:t>Deployments</a:t>
                  </a:r>
                  <a:endParaRPr lang="en-US" sz="800" dirty="0">
                    <a:solidFill>
                      <a:srgbClr val="3F4B5A"/>
                    </a:solidFill>
                    <a:latin typeface="Avenir Next Medium" charset="0"/>
                    <a:ea typeface="Avenir Next Medium" charset="0"/>
                    <a:cs typeface="Avenir Next Medium" charset="0"/>
                  </a:endParaRPr>
                </a:p>
              </p:txBody>
            </p:sp>
          </p:grpSp>
          <p:sp>
            <p:nvSpPr>
              <p:cNvPr id="91" name="Rectangle 90"/>
              <p:cNvSpPr/>
              <p:nvPr/>
            </p:nvSpPr>
            <p:spPr>
              <a:xfrm>
                <a:off x="8344138" y="5137131"/>
                <a:ext cx="731520" cy="274320"/>
              </a:xfrm>
              <a:prstGeom prst="rect">
                <a:avLst/>
              </a:prstGeom>
              <a:solidFill>
                <a:srgbClr val="3F4B5A"/>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dirty="0" smtClean="0">
                    <a:solidFill>
                      <a:schemeClr val="bg1"/>
                    </a:solidFill>
                    <a:latin typeface="Avenir Next" charset="0"/>
                    <a:ea typeface="Avenir Next" charset="0"/>
                    <a:cs typeface="Avenir Next" charset="0"/>
                  </a:rPr>
                  <a:t>Monitoring</a:t>
                </a:r>
                <a:endParaRPr lang="en-US" sz="800" dirty="0">
                  <a:solidFill>
                    <a:schemeClr val="bg1"/>
                  </a:solidFill>
                  <a:latin typeface="Avenir Next" charset="0"/>
                  <a:ea typeface="Avenir Next" charset="0"/>
                  <a:cs typeface="Avenir Next" charset="0"/>
                </a:endParaRPr>
              </a:p>
            </p:txBody>
          </p:sp>
          <p:sp>
            <p:nvSpPr>
              <p:cNvPr id="92" name="Rectangle 91"/>
              <p:cNvSpPr/>
              <p:nvPr/>
            </p:nvSpPr>
            <p:spPr>
              <a:xfrm>
                <a:off x="8434038" y="5137131"/>
                <a:ext cx="731520" cy="274320"/>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endParaRPr lang="en-US" sz="800" kern="1200" dirty="0">
                  <a:solidFill>
                    <a:schemeClr val="bg1"/>
                  </a:solidFill>
                  <a:latin typeface="Avenir Next" charset="0"/>
                  <a:ea typeface="Avenir Next" charset="0"/>
                  <a:cs typeface="Avenir Next" charset="0"/>
                </a:endParaRPr>
              </a:p>
            </p:txBody>
          </p:sp>
          <p:sp>
            <p:nvSpPr>
              <p:cNvPr id="93" name="Rectangle 92"/>
              <p:cNvSpPr/>
              <p:nvPr/>
            </p:nvSpPr>
            <p:spPr>
              <a:xfrm>
                <a:off x="8434038" y="5527424"/>
                <a:ext cx="731520" cy="274320"/>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endParaRPr lang="en-US" sz="800" kern="1200" dirty="0">
                  <a:solidFill>
                    <a:srgbClr val="3F4B5A"/>
                  </a:solidFill>
                  <a:latin typeface="Avenir Next" charset="0"/>
                  <a:ea typeface="Avenir Next" charset="0"/>
                  <a:cs typeface="Avenir Next" charset="0"/>
                </a:endParaRPr>
              </a:p>
            </p:txBody>
          </p:sp>
          <p:sp>
            <p:nvSpPr>
              <p:cNvPr id="94" name="Rectangle 93"/>
              <p:cNvSpPr/>
              <p:nvPr/>
            </p:nvSpPr>
            <p:spPr>
              <a:xfrm>
                <a:off x="9335830" y="5137131"/>
                <a:ext cx="731520" cy="274320"/>
              </a:xfrm>
              <a:prstGeom prst="rect">
                <a:avLst/>
              </a:prstGeom>
              <a:solidFill>
                <a:srgbClr val="3F4B5A"/>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dirty="0" smtClean="0">
                    <a:solidFill>
                      <a:schemeClr val="bg1"/>
                    </a:solidFill>
                    <a:latin typeface="Avenir Next" charset="0"/>
                    <a:ea typeface="Avenir Next" charset="0"/>
                    <a:cs typeface="Avenir Next" charset="0"/>
                  </a:rPr>
                  <a:t>Support</a:t>
                </a:r>
                <a:endParaRPr lang="en-US" sz="800" dirty="0">
                  <a:solidFill>
                    <a:schemeClr val="bg1"/>
                  </a:solidFill>
                  <a:latin typeface="Avenir Next" charset="0"/>
                  <a:ea typeface="Avenir Next" charset="0"/>
                  <a:cs typeface="Avenir Next" charset="0"/>
                </a:endParaRPr>
              </a:p>
            </p:txBody>
          </p:sp>
          <p:cxnSp>
            <p:nvCxnSpPr>
              <p:cNvPr id="95" name="Elbow Connector 94"/>
              <p:cNvCxnSpPr/>
              <p:nvPr/>
            </p:nvCxnSpPr>
            <p:spPr>
              <a:xfrm rot="16200000" flipH="1">
                <a:off x="8701977" y="4451119"/>
                <a:ext cx="12700" cy="851628"/>
              </a:xfrm>
              <a:prstGeom prst="bentConnector3">
                <a:avLst>
                  <a:gd name="adj1" fmla="val 1450000"/>
                </a:avLst>
              </a:prstGeom>
              <a:ln>
                <a:solidFill>
                  <a:srgbClr val="3F4B5A"/>
                </a:solidFill>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7919928" y="4602613"/>
                <a:ext cx="731520" cy="274320"/>
              </a:xfrm>
              <a:prstGeom prst="rect">
                <a:avLst/>
              </a:prstGeom>
              <a:solidFill>
                <a:srgbClr val="D7ECFE"/>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smtClean="0">
                    <a:solidFill>
                      <a:srgbClr val="3F4B5A"/>
                    </a:solidFill>
                    <a:latin typeface="Avenir Next" charset="0"/>
                    <a:ea typeface="Avenir Next" charset="0"/>
                    <a:cs typeface="Avenir Next" charset="0"/>
                  </a:rPr>
                  <a:t>Logging Style A</a:t>
                </a:r>
                <a:endParaRPr lang="en-US" sz="900" dirty="0">
                  <a:solidFill>
                    <a:srgbClr val="3F4B5A"/>
                  </a:solidFill>
                  <a:latin typeface="Avenir Next" charset="0"/>
                  <a:ea typeface="Avenir Next" charset="0"/>
                  <a:cs typeface="Avenir Next" charset="0"/>
                </a:endParaRPr>
              </a:p>
            </p:txBody>
          </p:sp>
          <p:sp>
            <p:nvSpPr>
              <p:cNvPr id="97" name="Rectangle 96"/>
              <p:cNvSpPr/>
              <p:nvPr/>
            </p:nvSpPr>
            <p:spPr>
              <a:xfrm>
                <a:off x="8771556" y="4602613"/>
                <a:ext cx="731520" cy="274320"/>
              </a:xfrm>
              <a:prstGeom prst="rect">
                <a:avLst/>
              </a:prstGeom>
              <a:solidFill>
                <a:srgbClr val="D7ECFE"/>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smtClean="0">
                    <a:solidFill>
                      <a:srgbClr val="3F4B5A"/>
                    </a:solidFill>
                    <a:latin typeface="Avenir Next" charset="0"/>
                    <a:ea typeface="Avenir Next" charset="0"/>
                    <a:cs typeface="Avenir Next" charset="0"/>
                  </a:rPr>
                  <a:t>Logging Style B</a:t>
                </a:r>
                <a:endParaRPr lang="en-US" sz="900" dirty="0">
                  <a:solidFill>
                    <a:srgbClr val="3F4B5A"/>
                  </a:solidFill>
                  <a:latin typeface="Avenir Next" charset="0"/>
                  <a:ea typeface="Avenir Next" charset="0"/>
                  <a:cs typeface="Avenir Next" charset="0"/>
                </a:endParaRPr>
              </a:p>
            </p:txBody>
          </p:sp>
          <p:grpSp>
            <p:nvGrpSpPr>
              <p:cNvPr id="98" name="Group 97"/>
              <p:cNvGrpSpPr/>
              <p:nvPr/>
            </p:nvGrpSpPr>
            <p:grpSpPr>
              <a:xfrm>
                <a:off x="10186806" y="4230720"/>
                <a:ext cx="865888" cy="1187082"/>
                <a:chOff x="2880540" y="3946364"/>
                <a:chExt cx="865888" cy="1187082"/>
              </a:xfrm>
            </p:grpSpPr>
            <p:grpSp>
              <p:nvGrpSpPr>
                <p:cNvPr id="100" name="Group 99"/>
                <p:cNvGrpSpPr/>
                <p:nvPr/>
              </p:nvGrpSpPr>
              <p:grpSpPr>
                <a:xfrm>
                  <a:off x="2880540" y="4083524"/>
                  <a:ext cx="147068" cy="912762"/>
                  <a:chOff x="2880540" y="4083524"/>
                  <a:chExt cx="147068" cy="912762"/>
                </a:xfrm>
              </p:grpSpPr>
              <p:cxnSp>
                <p:nvCxnSpPr>
                  <p:cNvPr id="104" name="Elbow Connector 103"/>
                  <p:cNvCxnSpPr/>
                  <p:nvPr/>
                </p:nvCxnSpPr>
                <p:spPr>
                  <a:xfrm rot="10800000" flipV="1">
                    <a:off x="3014908" y="4083524"/>
                    <a:ext cx="12700" cy="912762"/>
                  </a:xfrm>
                  <a:prstGeom prst="bentConnector3">
                    <a:avLst>
                      <a:gd name="adj1" fmla="val 1145449"/>
                    </a:avLst>
                  </a:prstGeom>
                  <a:ln>
                    <a:solidFill>
                      <a:srgbClr val="3F4B5A"/>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2880540" y="4452563"/>
                    <a:ext cx="141596" cy="0"/>
                  </a:xfrm>
                  <a:prstGeom prst="line">
                    <a:avLst/>
                  </a:prstGeom>
                  <a:ln>
                    <a:solidFill>
                      <a:srgbClr val="3F4B5A"/>
                    </a:solidFill>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3014908" y="4859126"/>
                  <a:ext cx="731520" cy="274320"/>
                </a:xfrm>
                <a:prstGeom prst="rect">
                  <a:avLst/>
                </a:prstGeom>
                <a:solidFill>
                  <a:srgbClr val="3F4B5A"/>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dirty="0" smtClean="0">
                      <a:solidFill>
                        <a:schemeClr val="bg1"/>
                      </a:solidFill>
                      <a:latin typeface="Avenir Next" charset="0"/>
                      <a:ea typeface="Avenir Next" charset="0"/>
                      <a:cs typeface="Avenir Next" charset="0"/>
                    </a:rPr>
                    <a:t>Tools</a:t>
                  </a:r>
                  <a:endParaRPr lang="en-US" sz="800" dirty="0">
                    <a:solidFill>
                      <a:schemeClr val="bg1"/>
                    </a:solidFill>
                    <a:latin typeface="Avenir Next" charset="0"/>
                    <a:ea typeface="Avenir Next" charset="0"/>
                    <a:cs typeface="Avenir Next" charset="0"/>
                  </a:endParaRPr>
                </a:p>
              </p:txBody>
            </p:sp>
            <p:sp>
              <p:nvSpPr>
                <p:cNvPr id="102" name="Rectangle 101"/>
                <p:cNvSpPr/>
                <p:nvPr/>
              </p:nvSpPr>
              <p:spPr>
                <a:xfrm>
                  <a:off x="3014908" y="3946364"/>
                  <a:ext cx="731520" cy="274320"/>
                </a:xfrm>
                <a:prstGeom prst="rect">
                  <a:avLst/>
                </a:prstGeom>
                <a:solidFill>
                  <a:srgbClr val="D7ECFE"/>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smtClean="0">
                      <a:solidFill>
                        <a:srgbClr val="3F4B5A"/>
                      </a:solidFill>
                      <a:latin typeface="Avenir Next" charset="0"/>
                      <a:ea typeface="Avenir Next" charset="0"/>
                      <a:cs typeface="Avenir Next" charset="0"/>
                    </a:rPr>
                    <a:t>PMML</a:t>
                  </a:r>
                  <a:endParaRPr lang="en-US" sz="900" dirty="0">
                    <a:solidFill>
                      <a:srgbClr val="3F4B5A"/>
                    </a:solidFill>
                    <a:latin typeface="Avenir Next" charset="0"/>
                    <a:ea typeface="Avenir Next" charset="0"/>
                    <a:cs typeface="Avenir Next" charset="0"/>
                  </a:endParaRPr>
                </a:p>
              </p:txBody>
            </p:sp>
            <p:sp>
              <p:nvSpPr>
                <p:cNvPr id="103" name="Rectangle 102"/>
                <p:cNvSpPr/>
                <p:nvPr/>
              </p:nvSpPr>
              <p:spPr>
                <a:xfrm>
                  <a:off x="3014908" y="4315403"/>
                  <a:ext cx="731520" cy="274320"/>
                </a:xfrm>
                <a:prstGeom prst="rect">
                  <a:avLst/>
                </a:prstGeom>
                <a:solidFill>
                  <a:srgbClr val="D7ECFE"/>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smtClean="0">
                      <a:solidFill>
                        <a:srgbClr val="3F4B5A"/>
                      </a:solidFill>
                      <a:latin typeface="Avenir Next" charset="0"/>
                      <a:ea typeface="Avenir Next" charset="0"/>
                      <a:cs typeface="Avenir Next" charset="0"/>
                    </a:rPr>
                    <a:t>Flask</a:t>
                  </a:r>
                  <a:endParaRPr lang="en-US" sz="900" dirty="0">
                    <a:solidFill>
                      <a:srgbClr val="3F4B5A"/>
                    </a:solidFill>
                    <a:latin typeface="Avenir Next" charset="0"/>
                    <a:ea typeface="Avenir Next" charset="0"/>
                    <a:cs typeface="Avenir Next" charset="0"/>
                  </a:endParaRPr>
                </a:p>
              </p:txBody>
            </p:sp>
          </p:grpSp>
          <p:cxnSp>
            <p:nvCxnSpPr>
              <p:cNvPr id="99" name="Straight Connector 98"/>
              <p:cNvCxnSpPr/>
              <p:nvPr/>
            </p:nvCxnSpPr>
            <p:spPr>
              <a:xfrm flipH="1" flipV="1">
                <a:off x="8709897" y="5055082"/>
                <a:ext cx="1" cy="82049"/>
              </a:xfrm>
              <a:prstGeom prst="line">
                <a:avLst/>
              </a:prstGeom>
              <a:ln>
                <a:solidFill>
                  <a:srgbClr val="3F4B5A"/>
                </a:solidFill>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5126553" y="5531310"/>
              <a:ext cx="1932970" cy="789549"/>
              <a:chOff x="5125689" y="5523690"/>
              <a:chExt cx="1932970" cy="789549"/>
            </a:xfrm>
          </p:grpSpPr>
          <p:sp>
            <p:nvSpPr>
              <p:cNvPr id="111" name="Rectangle 110"/>
              <p:cNvSpPr/>
              <p:nvPr/>
            </p:nvSpPr>
            <p:spPr>
              <a:xfrm>
                <a:off x="5125689" y="6045033"/>
                <a:ext cx="1932970" cy="268206"/>
              </a:xfrm>
              <a:prstGeom prst="rect">
                <a:avLst/>
              </a:prstGeom>
              <a:solidFill>
                <a:schemeClr val="bg1"/>
              </a:solidFill>
              <a:ln>
                <a:solidFill>
                  <a:srgbClr val="3F4B5A"/>
                </a:solid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dirty="0">
                    <a:solidFill>
                      <a:srgbClr val="3F4B5A"/>
                    </a:solidFill>
                    <a:latin typeface="Avenir Next Medium" charset="0"/>
                    <a:ea typeface="Avenir Next Medium" charset="0"/>
                    <a:cs typeface="Avenir Next Medium" charset="0"/>
                  </a:rPr>
                  <a:t>Lineage and </a:t>
                </a:r>
                <a:r>
                  <a:rPr lang="en-US" sz="800" dirty="0" smtClean="0">
                    <a:solidFill>
                      <a:srgbClr val="3F4B5A"/>
                    </a:solidFill>
                    <a:latin typeface="Avenir Next Medium" charset="0"/>
                    <a:ea typeface="Avenir Next Medium" charset="0"/>
                    <a:cs typeface="Avenir Next Medium" charset="0"/>
                  </a:rPr>
                  <a:t>Repeatability</a:t>
                </a:r>
                <a:endParaRPr lang="en-US" sz="800" dirty="0">
                  <a:solidFill>
                    <a:srgbClr val="3F4B5A"/>
                  </a:solidFill>
                  <a:latin typeface="Avenir Next Medium" charset="0"/>
                  <a:ea typeface="Avenir Next Medium" charset="0"/>
                  <a:cs typeface="Avenir Next Medium" charset="0"/>
                </a:endParaRPr>
              </a:p>
            </p:txBody>
          </p:sp>
          <p:grpSp>
            <p:nvGrpSpPr>
              <p:cNvPr id="112" name="Group 111"/>
              <p:cNvGrpSpPr/>
              <p:nvPr/>
            </p:nvGrpSpPr>
            <p:grpSpPr>
              <a:xfrm>
                <a:off x="5835184" y="5523690"/>
                <a:ext cx="513979" cy="521343"/>
                <a:chOff x="5835184" y="5523690"/>
                <a:chExt cx="513979" cy="521343"/>
              </a:xfrm>
            </p:grpSpPr>
            <p:cxnSp>
              <p:nvCxnSpPr>
                <p:cNvPr id="113" name="Straight Connector 112"/>
                <p:cNvCxnSpPr/>
                <p:nvPr/>
              </p:nvCxnSpPr>
              <p:spPr>
                <a:xfrm flipH="1" flipV="1">
                  <a:off x="6092173" y="5791895"/>
                  <a:ext cx="1" cy="253138"/>
                </a:xfrm>
                <a:prstGeom prst="line">
                  <a:avLst/>
                </a:prstGeom>
              </p:spPr>
              <p:style>
                <a:lnRef idx="1">
                  <a:schemeClr val="accent1"/>
                </a:lnRef>
                <a:fillRef idx="0">
                  <a:schemeClr val="accent1"/>
                </a:fillRef>
                <a:effectRef idx="0">
                  <a:schemeClr val="accent1"/>
                </a:effectRef>
                <a:fontRef idx="minor">
                  <a:schemeClr val="tx1"/>
                </a:fontRef>
              </p:style>
            </p:cxnSp>
            <p:sp>
              <p:nvSpPr>
                <p:cNvPr id="114" name="Rectangle 113"/>
                <p:cNvSpPr/>
                <p:nvPr/>
              </p:nvSpPr>
              <p:spPr>
                <a:xfrm>
                  <a:off x="5835184" y="5523690"/>
                  <a:ext cx="513979" cy="268206"/>
                </a:xfrm>
                <a:prstGeom prst="rect">
                  <a:avLst/>
                </a:prstGeom>
                <a:solidFill>
                  <a:schemeClr val="bg1"/>
                </a:solidFill>
                <a:ln>
                  <a:solidFill>
                    <a:srgbClr val="3F4B5A"/>
                  </a:solidFill>
                  <a:prstDash val="sysDot"/>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smtClean="0">
                      <a:solidFill>
                        <a:srgbClr val="3F4B5A"/>
                      </a:solidFill>
                      <a:latin typeface="Avenir Next" charset="0"/>
                      <a:ea typeface="Avenir Next" charset="0"/>
                      <a:cs typeface="Avenir Next" charset="0"/>
                    </a:rPr>
                    <a:t>?</a:t>
                  </a:r>
                  <a:endParaRPr lang="en-US" sz="900" dirty="0">
                    <a:solidFill>
                      <a:srgbClr val="3F4B5A"/>
                    </a:solidFill>
                    <a:latin typeface="Avenir Next" charset="0"/>
                    <a:ea typeface="Avenir Next" charset="0"/>
                    <a:cs typeface="Avenir Next" charset="0"/>
                  </a:endParaRPr>
                </a:p>
              </p:txBody>
            </p:sp>
          </p:grpSp>
        </p:grpSp>
        <p:pic>
          <p:nvPicPr>
            <p:cNvPr id="115" name="Picture 114"/>
            <p:cNvPicPr>
              <a:picLocks noChangeAspect="1"/>
            </p:cNvPicPr>
            <p:nvPr/>
          </p:nvPicPr>
          <p:blipFill>
            <a:blip r:embed="rId3"/>
            <a:stretch>
              <a:fillRect/>
            </a:stretch>
          </p:blipFill>
          <p:spPr>
            <a:xfrm>
              <a:off x="7473565" y="3419822"/>
              <a:ext cx="878924" cy="813816"/>
            </a:xfrm>
            <a:prstGeom prst="rect">
              <a:avLst/>
            </a:prstGeom>
          </p:spPr>
        </p:pic>
        <p:pic>
          <p:nvPicPr>
            <p:cNvPr id="116" name="Picture 115"/>
            <p:cNvPicPr>
              <a:picLocks noChangeAspect="1"/>
            </p:cNvPicPr>
            <p:nvPr/>
          </p:nvPicPr>
          <p:blipFill>
            <a:blip r:embed="rId4"/>
            <a:stretch>
              <a:fillRect/>
            </a:stretch>
          </p:blipFill>
          <p:spPr>
            <a:xfrm>
              <a:off x="4746359" y="3415250"/>
              <a:ext cx="888799" cy="822960"/>
            </a:xfrm>
            <a:prstGeom prst="rect">
              <a:avLst/>
            </a:prstGeom>
          </p:spPr>
        </p:pic>
        <p:pic>
          <p:nvPicPr>
            <p:cNvPr id="117" name="Picture 116"/>
            <p:cNvPicPr>
              <a:picLocks noChangeAspect="1"/>
            </p:cNvPicPr>
            <p:nvPr/>
          </p:nvPicPr>
          <p:blipFill>
            <a:blip r:embed="rId5"/>
            <a:stretch>
              <a:fillRect/>
            </a:stretch>
          </p:blipFill>
          <p:spPr>
            <a:xfrm>
              <a:off x="6567789" y="3419822"/>
              <a:ext cx="878923" cy="813816"/>
            </a:xfrm>
            <a:prstGeom prst="rect">
              <a:avLst/>
            </a:prstGeom>
          </p:spPr>
        </p:pic>
        <p:cxnSp>
          <p:nvCxnSpPr>
            <p:cNvPr id="118" name="Straight Connector 117"/>
            <p:cNvCxnSpPr/>
            <p:nvPr/>
          </p:nvCxnSpPr>
          <p:spPr>
            <a:xfrm flipH="1" flipV="1">
              <a:off x="2580478" y="1158986"/>
              <a:ext cx="2989614" cy="1654"/>
            </a:xfrm>
            <a:prstGeom prst="line">
              <a:avLst/>
            </a:prstGeom>
            <a:ln>
              <a:solidFill>
                <a:srgbClr val="33A1FC"/>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3310779" y="4494190"/>
              <a:ext cx="2790338" cy="1692567"/>
            </a:xfrm>
            <a:prstGeom prst="line">
              <a:avLst/>
            </a:prstGeom>
            <a:ln>
              <a:solidFill>
                <a:srgbClr val="33A1FC"/>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3310779" y="6179136"/>
              <a:ext cx="1814910" cy="7621"/>
            </a:xfrm>
            <a:prstGeom prst="line">
              <a:avLst/>
            </a:prstGeom>
            <a:ln>
              <a:solidFill>
                <a:srgbClr val="33A1FC"/>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7058660" y="6179136"/>
              <a:ext cx="2349931" cy="7621"/>
            </a:xfrm>
            <a:prstGeom prst="line">
              <a:avLst/>
            </a:prstGeom>
            <a:ln>
              <a:solidFill>
                <a:srgbClr val="33A1FC"/>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6101117" y="4494190"/>
              <a:ext cx="3307474" cy="1692567"/>
            </a:xfrm>
            <a:prstGeom prst="line">
              <a:avLst/>
            </a:prstGeom>
            <a:ln>
              <a:solidFill>
                <a:srgbClr val="33A1FC"/>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flipV="1">
              <a:off x="6623878" y="1154203"/>
              <a:ext cx="2989614" cy="1654"/>
            </a:xfrm>
            <a:prstGeom prst="line">
              <a:avLst/>
            </a:prstGeom>
            <a:ln>
              <a:solidFill>
                <a:srgbClr val="33A1FC"/>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8465866" y="1023480"/>
              <a:ext cx="3314458" cy="1908848"/>
              <a:chOff x="8187854" y="1576551"/>
              <a:chExt cx="3314458" cy="1908848"/>
            </a:xfrm>
          </p:grpSpPr>
          <p:grpSp>
            <p:nvGrpSpPr>
              <p:cNvPr id="125" name="Group 124"/>
              <p:cNvGrpSpPr/>
              <p:nvPr/>
            </p:nvGrpSpPr>
            <p:grpSpPr>
              <a:xfrm>
                <a:off x="8501542" y="1576551"/>
                <a:ext cx="3000770" cy="1908848"/>
                <a:chOff x="4744897" y="1169547"/>
                <a:chExt cx="3000770" cy="1908848"/>
              </a:xfrm>
            </p:grpSpPr>
            <p:sp>
              <p:nvSpPr>
                <p:cNvPr id="128" name="Rectangle 127"/>
                <p:cNvSpPr/>
                <p:nvPr/>
              </p:nvSpPr>
              <p:spPr>
                <a:xfrm>
                  <a:off x="4744897" y="1728295"/>
                  <a:ext cx="731520" cy="274320"/>
                </a:xfrm>
                <a:prstGeom prst="rect">
                  <a:avLst/>
                </a:prstGeom>
                <a:solidFill>
                  <a:srgbClr val="3F4B5A"/>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dirty="0" smtClean="0">
                      <a:solidFill>
                        <a:schemeClr val="bg1"/>
                      </a:solidFill>
                      <a:latin typeface="Avenir Next" charset="0"/>
                      <a:ea typeface="Avenir Next" charset="0"/>
                      <a:cs typeface="Avenir Next" charset="0"/>
                    </a:rPr>
                    <a:t>Data Lake</a:t>
                  </a:r>
                  <a:endParaRPr lang="en-US" sz="800" dirty="0">
                    <a:solidFill>
                      <a:schemeClr val="bg1"/>
                    </a:solidFill>
                    <a:latin typeface="Avenir Next" charset="0"/>
                    <a:ea typeface="Avenir Next" charset="0"/>
                    <a:cs typeface="Avenir Next" charset="0"/>
                  </a:endParaRPr>
                </a:p>
              </p:txBody>
            </p:sp>
            <p:sp>
              <p:nvSpPr>
                <p:cNvPr id="129" name="Rectangle 128"/>
                <p:cNvSpPr/>
                <p:nvPr/>
              </p:nvSpPr>
              <p:spPr>
                <a:xfrm>
                  <a:off x="4834797" y="1728295"/>
                  <a:ext cx="731520" cy="274320"/>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endParaRPr lang="en-US" sz="800" kern="1200" dirty="0">
                    <a:solidFill>
                      <a:schemeClr val="bg1"/>
                    </a:solidFill>
                    <a:latin typeface="Avenir Next" charset="0"/>
                    <a:ea typeface="Avenir Next" charset="0"/>
                    <a:cs typeface="Avenir Next" charset="0"/>
                  </a:endParaRPr>
                </a:p>
              </p:txBody>
            </p:sp>
            <p:sp>
              <p:nvSpPr>
                <p:cNvPr id="130" name="Rectangle 129"/>
                <p:cNvSpPr/>
                <p:nvPr/>
              </p:nvSpPr>
              <p:spPr>
                <a:xfrm>
                  <a:off x="5736589" y="1728295"/>
                  <a:ext cx="731520" cy="274320"/>
                </a:xfrm>
                <a:prstGeom prst="rect">
                  <a:avLst/>
                </a:prstGeom>
                <a:solidFill>
                  <a:srgbClr val="3F4B5A"/>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dirty="0" smtClean="0">
                      <a:solidFill>
                        <a:schemeClr val="bg1"/>
                      </a:solidFill>
                      <a:latin typeface="Avenir Next" charset="0"/>
                      <a:ea typeface="Avenir Next" charset="0"/>
                      <a:cs typeface="Avenir Next" charset="0"/>
                    </a:rPr>
                    <a:t>Database</a:t>
                  </a:r>
                  <a:endParaRPr lang="en-US" sz="800" dirty="0">
                    <a:solidFill>
                      <a:schemeClr val="bg1"/>
                    </a:solidFill>
                    <a:latin typeface="Avenir Next" charset="0"/>
                    <a:ea typeface="Avenir Next" charset="0"/>
                    <a:cs typeface="Avenir Next" charset="0"/>
                  </a:endParaRPr>
                </a:p>
              </p:txBody>
            </p:sp>
            <p:sp>
              <p:nvSpPr>
                <p:cNvPr id="131" name="Rectangle 130"/>
                <p:cNvSpPr/>
                <p:nvPr/>
              </p:nvSpPr>
              <p:spPr>
                <a:xfrm>
                  <a:off x="6721933" y="1734646"/>
                  <a:ext cx="731520" cy="274320"/>
                </a:xfrm>
                <a:prstGeom prst="rect">
                  <a:avLst/>
                </a:prstGeom>
                <a:solidFill>
                  <a:srgbClr val="3F4B5A"/>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dirty="0" smtClean="0">
                      <a:solidFill>
                        <a:schemeClr val="bg1"/>
                      </a:solidFill>
                      <a:latin typeface="Avenir Next" charset="0"/>
                      <a:ea typeface="Avenir Next" charset="0"/>
                      <a:cs typeface="Avenir Next" charset="0"/>
                    </a:rPr>
                    <a:t>Data Inventory</a:t>
                  </a:r>
                  <a:endParaRPr lang="en-US" sz="800" dirty="0">
                    <a:solidFill>
                      <a:schemeClr val="bg1"/>
                    </a:solidFill>
                    <a:latin typeface="Avenir Next" charset="0"/>
                    <a:ea typeface="Avenir Next" charset="0"/>
                    <a:cs typeface="Avenir Next" charset="0"/>
                  </a:endParaRPr>
                </a:p>
              </p:txBody>
            </p:sp>
            <p:sp>
              <p:nvSpPr>
                <p:cNvPr id="132" name="Rectangle 131"/>
                <p:cNvSpPr/>
                <p:nvPr/>
              </p:nvSpPr>
              <p:spPr>
                <a:xfrm>
                  <a:off x="5348125" y="2797439"/>
                  <a:ext cx="731520" cy="274320"/>
                </a:xfrm>
                <a:prstGeom prst="rect">
                  <a:avLst/>
                </a:prstGeom>
                <a:solidFill>
                  <a:srgbClr val="D7ECFF"/>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smtClean="0">
                      <a:solidFill>
                        <a:srgbClr val="3F4B5A"/>
                      </a:solidFill>
                      <a:latin typeface="Avenir Next" charset="0"/>
                      <a:ea typeface="Avenir Next" charset="0"/>
                      <a:cs typeface="Avenir Next" charset="0"/>
                    </a:rPr>
                    <a:t>Spark</a:t>
                  </a:r>
                  <a:endParaRPr lang="en-US" sz="900" dirty="0">
                    <a:solidFill>
                      <a:srgbClr val="3F4B5A"/>
                    </a:solidFill>
                    <a:latin typeface="Avenir Next" charset="0"/>
                    <a:ea typeface="Avenir Next" charset="0"/>
                    <a:cs typeface="Avenir Next" charset="0"/>
                  </a:endParaRPr>
                </a:p>
              </p:txBody>
            </p:sp>
            <p:sp>
              <p:nvSpPr>
                <p:cNvPr id="133" name="Rectangle 132"/>
                <p:cNvSpPr/>
                <p:nvPr/>
              </p:nvSpPr>
              <p:spPr>
                <a:xfrm>
                  <a:off x="7014147" y="2800757"/>
                  <a:ext cx="731520" cy="274320"/>
                </a:xfrm>
                <a:prstGeom prst="rect">
                  <a:avLst/>
                </a:prstGeom>
                <a:solidFill>
                  <a:srgbClr val="D7ECFF"/>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smtClean="0">
                      <a:solidFill>
                        <a:srgbClr val="3F4B5A"/>
                      </a:solidFill>
                      <a:latin typeface="Avenir Next" charset="0"/>
                      <a:ea typeface="Avenir Next" charset="0"/>
                      <a:cs typeface="Avenir Next" charset="0"/>
                    </a:rPr>
                    <a:t>Pig</a:t>
                  </a:r>
                  <a:endParaRPr lang="en-US" sz="900" dirty="0">
                    <a:solidFill>
                      <a:srgbClr val="3F4B5A"/>
                    </a:solidFill>
                    <a:latin typeface="Avenir Next" charset="0"/>
                    <a:ea typeface="Avenir Next" charset="0"/>
                    <a:cs typeface="Avenir Next" charset="0"/>
                  </a:endParaRPr>
                </a:p>
              </p:txBody>
            </p:sp>
            <p:sp>
              <p:nvSpPr>
                <p:cNvPr id="134" name="Rectangle 133"/>
                <p:cNvSpPr/>
                <p:nvPr/>
              </p:nvSpPr>
              <p:spPr>
                <a:xfrm>
                  <a:off x="6181136" y="2804075"/>
                  <a:ext cx="731520" cy="274320"/>
                </a:xfrm>
                <a:prstGeom prst="rect">
                  <a:avLst/>
                </a:prstGeom>
                <a:solidFill>
                  <a:srgbClr val="D7ECFF"/>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smtClean="0">
                      <a:solidFill>
                        <a:srgbClr val="3F4B5A"/>
                      </a:solidFill>
                      <a:latin typeface="Avenir Next" charset="0"/>
                      <a:ea typeface="Avenir Next" charset="0"/>
                      <a:cs typeface="Avenir Next" charset="0"/>
                    </a:rPr>
                    <a:t>Hive</a:t>
                  </a:r>
                  <a:endParaRPr lang="en-US" sz="900" dirty="0">
                    <a:solidFill>
                      <a:srgbClr val="3F4B5A"/>
                    </a:solidFill>
                    <a:latin typeface="Avenir Next" charset="0"/>
                    <a:ea typeface="Avenir Next" charset="0"/>
                    <a:cs typeface="Avenir Next" charset="0"/>
                  </a:endParaRPr>
                </a:p>
              </p:txBody>
            </p:sp>
            <p:sp>
              <p:nvSpPr>
                <p:cNvPr id="135" name="Rectangle 134"/>
                <p:cNvSpPr/>
                <p:nvPr/>
              </p:nvSpPr>
              <p:spPr>
                <a:xfrm>
                  <a:off x="5572667" y="1169547"/>
                  <a:ext cx="1059365" cy="274320"/>
                </a:xfrm>
                <a:prstGeom prst="rect">
                  <a:avLst/>
                </a:prstGeom>
                <a:solidFill>
                  <a:schemeClr val="bg1"/>
                </a:solidFill>
                <a:ln>
                  <a:solidFill>
                    <a:srgbClr val="3F4B5A"/>
                  </a:solid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dirty="0">
                      <a:solidFill>
                        <a:srgbClr val="3F4B5A"/>
                      </a:solidFill>
                      <a:latin typeface="Avenir Next Medium" charset="0"/>
                      <a:ea typeface="Avenir Next Medium" charset="0"/>
                      <a:cs typeface="Avenir Next Medium" charset="0"/>
                    </a:rPr>
                    <a:t>D</a:t>
                  </a:r>
                  <a:r>
                    <a:rPr lang="en-US" sz="800" dirty="0" smtClean="0">
                      <a:solidFill>
                        <a:srgbClr val="3F4B5A"/>
                      </a:solidFill>
                      <a:latin typeface="Avenir Next Medium" charset="0"/>
                      <a:ea typeface="Avenir Next Medium" charset="0"/>
                      <a:cs typeface="Avenir Next Medium" charset="0"/>
                    </a:rPr>
                    <a:t>ata</a:t>
                  </a:r>
                  <a:endParaRPr lang="en-US" sz="800" dirty="0">
                    <a:solidFill>
                      <a:srgbClr val="3F4B5A"/>
                    </a:solidFill>
                    <a:latin typeface="Avenir Next Medium" charset="0"/>
                    <a:ea typeface="Avenir Next Medium" charset="0"/>
                    <a:cs typeface="Avenir Next Medium" charset="0"/>
                  </a:endParaRPr>
                </a:p>
              </p:txBody>
            </p:sp>
            <p:cxnSp>
              <p:nvCxnSpPr>
                <p:cNvPr id="136" name="Elbow Connector 135"/>
                <p:cNvCxnSpPr>
                  <a:stCxn id="141" idx="0"/>
                  <a:endCxn id="146" idx="0"/>
                </p:cNvCxnSpPr>
                <p:nvPr/>
              </p:nvCxnSpPr>
              <p:spPr>
                <a:xfrm rot="16200000" flipH="1">
                  <a:off x="6095999" y="742952"/>
                  <a:ext cx="6351" cy="1977036"/>
                </a:xfrm>
                <a:prstGeom prst="bentConnector3">
                  <a:avLst>
                    <a:gd name="adj1" fmla="val -2311825"/>
                  </a:avLst>
                </a:prstGeom>
                <a:ln>
                  <a:solidFill>
                    <a:srgbClr val="3F4B5A"/>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6181136" y="2231990"/>
                  <a:ext cx="731520" cy="274320"/>
                </a:xfrm>
                <a:prstGeom prst="rect">
                  <a:avLst/>
                </a:prstGeom>
                <a:solidFill>
                  <a:srgbClr val="3F4B5A"/>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dirty="0" smtClean="0">
                      <a:solidFill>
                        <a:schemeClr val="bg1"/>
                      </a:solidFill>
                      <a:latin typeface="Avenir Next" charset="0"/>
                      <a:ea typeface="Avenir Next" charset="0"/>
                      <a:cs typeface="Avenir Next" charset="0"/>
                    </a:rPr>
                    <a:t>Tools</a:t>
                  </a:r>
                  <a:endParaRPr lang="en-US" sz="800" dirty="0">
                    <a:solidFill>
                      <a:schemeClr val="bg1"/>
                    </a:solidFill>
                    <a:latin typeface="Avenir Next" charset="0"/>
                    <a:ea typeface="Avenir Next" charset="0"/>
                    <a:cs typeface="Avenir Next" charset="0"/>
                  </a:endParaRPr>
                </a:p>
              </p:txBody>
            </p:sp>
            <p:sp>
              <p:nvSpPr>
                <p:cNvPr id="138" name="Rectangle 137"/>
                <p:cNvSpPr/>
                <p:nvPr/>
              </p:nvSpPr>
              <p:spPr>
                <a:xfrm>
                  <a:off x="5279343" y="2230124"/>
                  <a:ext cx="731520" cy="274320"/>
                </a:xfrm>
                <a:prstGeom prst="rect">
                  <a:avLst/>
                </a:prstGeom>
                <a:solidFill>
                  <a:srgbClr val="3F4B5A"/>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dirty="0" smtClean="0">
                      <a:solidFill>
                        <a:schemeClr val="bg1"/>
                      </a:solidFill>
                      <a:latin typeface="Avenir Next" charset="0"/>
                      <a:ea typeface="Avenir Next" charset="0"/>
                      <a:cs typeface="Avenir Next" charset="0"/>
                    </a:rPr>
                    <a:t>ETL</a:t>
                  </a:r>
                  <a:endParaRPr lang="en-US" sz="800" dirty="0">
                    <a:solidFill>
                      <a:schemeClr val="bg1"/>
                    </a:solidFill>
                    <a:latin typeface="Avenir Next" charset="0"/>
                    <a:ea typeface="Avenir Next" charset="0"/>
                    <a:cs typeface="Avenir Next" charset="0"/>
                  </a:endParaRPr>
                </a:p>
              </p:txBody>
            </p:sp>
            <p:cxnSp>
              <p:nvCxnSpPr>
                <p:cNvPr id="139" name="Straight Connector 138"/>
                <p:cNvCxnSpPr/>
                <p:nvPr/>
              </p:nvCxnSpPr>
              <p:spPr>
                <a:xfrm flipV="1">
                  <a:off x="6546896" y="1443867"/>
                  <a:ext cx="0" cy="788123"/>
                </a:xfrm>
                <a:prstGeom prst="line">
                  <a:avLst/>
                </a:prstGeom>
                <a:ln>
                  <a:solidFill>
                    <a:srgbClr val="3F4B5A"/>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flipV="1">
                  <a:off x="6010863" y="2367284"/>
                  <a:ext cx="170273" cy="1866"/>
                </a:xfrm>
                <a:prstGeom prst="line">
                  <a:avLst/>
                </a:prstGeom>
                <a:ln>
                  <a:solidFill>
                    <a:srgbClr val="3F4B5A"/>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6546896" y="2506310"/>
                  <a:ext cx="0" cy="297765"/>
                </a:xfrm>
                <a:prstGeom prst="line">
                  <a:avLst/>
                </a:prstGeom>
                <a:ln>
                  <a:solidFill>
                    <a:srgbClr val="3F4B5A"/>
                  </a:solidFill>
                </a:ln>
              </p:spPr>
              <p:style>
                <a:lnRef idx="1">
                  <a:schemeClr val="accent1"/>
                </a:lnRef>
                <a:fillRef idx="0">
                  <a:schemeClr val="accent1"/>
                </a:fillRef>
                <a:effectRef idx="0">
                  <a:schemeClr val="accent1"/>
                </a:effectRef>
                <a:fontRef idx="minor">
                  <a:schemeClr val="tx1"/>
                </a:fontRef>
              </p:style>
            </p:cxnSp>
            <p:cxnSp>
              <p:nvCxnSpPr>
                <p:cNvPr id="142" name="Elbow Connector 141"/>
                <p:cNvCxnSpPr/>
                <p:nvPr/>
              </p:nvCxnSpPr>
              <p:spPr>
                <a:xfrm rot="16200000" flipH="1">
                  <a:off x="6545237" y="1966087"/>
                  <a:ext cx="3318" cy="1666022"/>
                </a:xfrm>
                <a:prstGeom prst="bentConnector3">
                  <a:avLst>
                    <a:gd name="adj1" fmla="val -6889693"/>
                  </a:avLst>
                </a:prstGeom>
                <a:ln>
                  <a:solidFill>
                    <a:srgbClr val="3F4B5A"/>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endCxn id="145" idx="0"/>
                </p:cNvCxnSpPr>
                <p:nvPr/>
              </p:nvCxnSpPr>
              <p:spPr>
                <a:xfrm flipH="1">
                  <a:off x="6102349" y="1443867"/>
                  <a:ext cx="1" cy="284428"/>
                </a:xfrm>
                <a:prstGeom prst="line">
                  <a:avLst/>
                </a:prstGeom>
                <a:ln>
                  <a:solidFill>
                    <a:srgbClr val="3F4B5A"/>
                  </a:solidFill>
                </a:ln>
              </p:spPr>
              <p:style>
                <a:lnRef idx="1">
                  <a:schemeClr val="accent1"/>
                </a:lnRef>
                <a:fillRef idx="0">
                  <a:schemeClr val="accent1"/>
                </a:fillRef>
                <a:effectRef idx="0">
                  <a:schemeClr val="accent1"/>
                </a:effectRef>
                <a:fontRef idx="minor">
                  <a:schemeClr val="tx1"/>
                </a:fontRef>
              </p:style>
            </p:cxnSp>
          </p:grpSp>
          <p:sp>
            <p:nvSpPr>
              <p:cNvPr id="126" name="Rectangle 125"/>
              <p:cNvSpPr/>
              <p:nvPr/>
            </p:nvSpPr>
            <p:spPr>
              <a:xfrm>
                <a:off x="8187854" y="3211079"/>
                <a:ext cx="731520" cy="274320"/>
              </a:xfrm>
              <a:prstGeom prst="rect">
                <a:avLst/>
              </a:prstGeom>
              <a:solidFill>
                <a:srgbClr val="D7ECFF"/>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900" dirty="0" err="1" smtClean="0">
                    <a:solidFill>
                      <a:srgbClr val="3F4B5A"/>
                    </a:solidFill>
                    <a:latin typeface="Avenir Next" charset="0"/>
                    <a:ea typeface="Avenir Next" charset="0"/>
                    <a:cs typeface="Avenir Next" charset="0"/>
                  </a:rPr>
                  <a:t>Cron</a:t>
                </a:r>
                <a:endParaRPr lang="en-US" sz="900" dirty="0">
                  <a:solidFill>
                    <a:srgbClr val="3F4B5A"/>
                  </a:solidFill>
                  <a:latin typeface="Avenir Next" charset="0"/>
                  <a:ea typeface="Avenir Next" charset="0"/>
                  <a:cs typeface="Avenir Next" charset="0"/>
                </a:endParaRPr>
              </a:p>
            </p:txBody>
          </p:sp>
          <p:cxnSp>
            <p:nvCxnSpPr>
              <p:cNvPr id="127" name="Elbow Connector 126"/>
              <p:cNvCxnSpPr>
                <a:endCxn id="120" idx="0"/>
              </p:cNvCxnSpPr>
              <p:nvPr/>
            </p:nvCxnSpPr>
            <p:spPr>
              <a:xfrm rot="10800000" flipV="1">
                <a:off x="8553614" y="2774287"/>
                <a:ext cx="482374" cy="436791"/>
              </a:xfrm>
              <a:prstGeom prst="bentConnector2">
                <a:avLst/>
              </a:prstGeom>
              <a:ln>
                <a:solidFill>
                  <a:srgbClr val="3F4B5A"/>
                </a:solidFill>
              </a:ln>
            </p:spPr>
            <p:style>
              <a:lnRef idx="1">
                <a:schemeClr val="accent1"/>
              </a:lnRef>
              <a:fillRef idx="0">
                <a:schemeClr val="accent1"/>
              </a:fillRef>
              <a:effectRef idx="0">
                <a:schemeClr val="accent1"/>
              </a:effectRef>
              <a:fontRef idx="minor">
                <a:schemeClr val="tx1"/>
              </a:fontRef>
            </p:style>
          </p:cxnSp>
        </p:grpSp>
        <p:pic>
          <p:nvPicPr>
            <p:cNvPr id="144" name="Picture 143"/>
            <p:cNvPicPr>
              <a:picLocks noChangeAspect="1"/>
            </p:cNvPicPr>
            <p:nvPr/>
          </p:nvPicPr>
          <p:blipFill>
            <a:blip r:embed="rId6"/>
            <a:stretch>
              <a:fillRect/>
            </a:stretch>
          </p:blipFill>
          <p:spPr>
            <a:xfrm>
              <a:off x="3840583" y="3419822"/>
              <a:ext cx="878921" cy="813816"/>
            </a:xfrm>
            <a:prstGeom prst="rect">
              <a:avLst/>
            </a:prstGeom>
          </p:spPr>
        </p:pic>
        <p:pic>
          <p:nvPicPr>
            <p:cNvPr id="145" name="Picture 144"/>
            <p:cNvPicPr>
              <a:picLocks noChangeAspect="1"/>
            </p:cNvPicPr>
            <p:nvPr/>
          </p:nvPicPr>
          <p:blipFill>
            <a:blip r:embed="rId7"/>
            <a:stretch>
              <a:fillRect/>
            </a:stretch>
          </p:blipFill>
          <p:spPr>
            <a:xfrm>
              <a:off x="5662013" y="3419822"/>
              <a:ext cx="878921" cy="813816"/>
            </a:xfrm>
            <a:prstGeom prst="rect">
              <a:avLst/>
            </a:prstGeom>
          </p:spPr>
        </p:pic>
        <p:sp>
          <p:nvSpPr>
            <p:cNvPr id="146" name="Rectangle 145"/>
            <p:cNvSpPr/>
            <p:nvPr/>
          </p:nvSpPr>
          <p:spPr>
            <a:xfrm>
              <a:off x="3842188" y="4225984"/>
              <a:ext cx="4517858" cy="268206"/>
            </a:xfrm>
            <a:prstGeom prst="rect">
              <a:avLst/>
            </a:prstGeom>
            <a:solidFill>
              <a:srgbClr val="3F4B5A"/>
            </a:solidFill>
            <a:ln>
              <a:no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lvl="0" algn="ctr"/>
              <a:r>
                <a:rPr lang="en-US" sz="800" b="1">
                  <a:solidFill>
                    <a:schemeClr val="bg1"/>
                  </a:solidFill>
                  <a:latin typeface="Avenir Next" charset="0"/>
                  <a:ea typeface="Avenir Next" charset="0"/>
                  <a:cs typeface="Avenir Next" charset="0"/>
                </a:rPr>
                <a:t>U</a:t>
              </a:r>
              <a:r>
                <a:rPr lang="en-US" sz="800" b="1" smtClean="0">
                  <a:solidFill>
                    <a:schemeClr val="bg1"/>
                  </a:solidFill>
                  <a:latin typeface="Avenir Next" charset="0"/>
                  <a:ea typeface="Avenir Next" charset="0"/>
                  <a:cs typeface="Avenir Next" charset="0"/>
                </a:rPr>
                <a:t>sers</a:t>
              </a:r>
              <a:endParaRPr lang="en-US" sz="800" b="1" dirty="0">
                <a:solidFill>
                  <a:schemeClr val="bg1"/>
                </a:solidFill>
                <a:latin typeface="Avenir Next" charset="0"/>
                <a:ea typeface="Avenir Next" charset="0"/>
                <a:cs typeface="Avenir Next" charset="0"/>
              </a:endParaRPr>
            </a:p>
          </p:txBody>
        </p:sp>
      </p:grpSp>
    </p:spTree>
    <p:extLst>
      <p:ext uri="{BB962C8B-B14F-4D97-AF65-F5344CB8AC3E}">
        <p14:creationId xmlns:p14="http://schemas.microsoft.com/office/powerpoint/2010/main" val="493068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41955" y="283228"/>
            <a:ext cx="914400" cy="914400"/>
          </a:xfrm>
          <a:prstGeom prst="rect">
            <a:avLst/>
          </a:prstGeom>
        </p:spPr>
        <p:txBody>
          <a:bodyPr wrap="none" lIns="91438" tIns="45719" rIns="91438" bIns="45719" rtlCol="0" anchor="ctr">
            <a:normAutofit/>
          </a:bodyPr>
          <a:lstStyle/>
          <a:p>
            <a:endParaRPr lang="en-US" sz="3200" dirty="0" smtClean="0"/>
          </a:p>
        </p:txBody>
      </p:sp>
      <p:sp>
        <p:nvSpPr>
          <p:cNvPr id="12" name="Title 1"/>
          <p:cNvSpPr>
            <a:spLocks noGrp="1"/>
          </p:cNvSpPr>
          <p:nvPr>
            <p:ph type="title"/>
          </p:nvPr>
        </p:nvSpPr>
        <p:spPr/>
        <p:txBody>
          <a:bodyPr/>
          <a:lstStyle/>
          <a:p>
            <a:r>
              <a:rPr lang="en-US" dirty="0" smtClean="0">
                <a:latin typeface="Avenir Light"/>
                <a:cs typeface="Avenir Light"/>
              </a:rPr>
              <a:t>DATA SCIENCE TRENDS: </a:t>
            </a:r>
            <a:r>
              <a:rPr lang="is-IS" dirty="0" smtClean="0">
                <a:latin typeface="Avenir Light"/>
                <a:cs typeface="Avenir Light"/>
              </a:rPr>
              <a:t>OPEN SOURCE INNOVATION GROWING FAST</a:t>
            </a:r>
            <a:endParaRPr lang="en-US" dirty="0">
              <a:latin typeface="Avenir Light"/>
              <a:cs typeface="Avenir Light"/>
            </a:endParaRPr>
          </a:p>
        </p:txBody>
      </p:sp>
      <p:sp>
        <p:nvSpPr>
          <p:cNvPr id="8" name="Slide Number Placeholder 7"/>
          <p:cNvSpPr>
            <a:spLocks noGrp="1"/>
          </p:cNvSpPr>
          <p:nvPr>
            <p:ph type="sldNum" sz="quarter" idx="10"/>
          </p:nvPr>
        </p:nvSpPr>
        <p:spPr/>
        <p:txBody>
          <a:bodyPr/>
          <a:lstStyle/>
          <a:p>
            <a:pPr algn="r">
              <a:buClr>
                <a:srgbClr val="808080"/>
              </a:buClr>
              <a:buSzPct val="25000"/>
            </a:pPr>
            <a:fld id="{00000000-1234-1234-1234-123412341234}" type="slidenum">
              <a:rPr lang="en-US" smtClean="0">
                <a:solidFill>
                  <a:srgbClr val="808080"/>
                </a:solidFill>
                <a:latin typeface="Avenir"/>
                <a:ea typeface="Avenir"/>
                <a:cs typeface="Avenir"/>
                <a:sym typeface="Avenir"/>
              </a:rPr>
              <a:pPr algn="r">
                <a:buClr>
                  <a:srgbClr val="808080"/>
                </a:buClr>
                <a:buSzPct val="25000"/>
              </a:pPr>
              <a:t>8</a:t>
            </a:fld>
            <a:endParaRPr lang="en-US" dirty="0">
              <a:solidFill>
                <a:srgbClr val="808080"/>
              </a:solidFill>
              <a:latin typeface="Avenir"/>
              <a:ea typeface="Avenir"/>
              <a:cs typeface="Avenir"/>
              <a:sym typeface="Avenir"/>
            </a:endParaRPr>
          </a:p>
        </p:txBody>
      </p:sp>
      <p:pic>
        <p:nvPicPr>
          <p:cNvPr id="5" name="Picture 4" descr="Screen Shot 2017-08-10 at 9.58.00 AM.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4390" y="980962"/>
            <a:ext cx="3321792" cy="2496917"/>
          </a:xfrm>
          <a:prstGeom prst="rect">
            <a:avLst/>
          </a:prstGeom>
        </p:spPr>
      </p:pic>
      <p:pic>
        <p:nvPicPr>
          <p:cNvPr id="6" name="Picture 5" descr="Screen Shot 2017-08-10 at 10.00.1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030" y="1050235"/>
            <a:ext cx="4429637" cy="2248998"/>
          </a:xfrm>
          <a:prstGeom prst="rect">
            <a:avLst/>
          </a:prstGeom>
        </p:spPr>
      </p:pic>
      <p:pic>
        <p:nvPicPr>
          <p:cNvPr id="7" name="Picture 6" descr="Screen Shot 2017-08-10 at 9.59.3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6062" y="3559569"/>
            <a:ext cx="4014000" cy="2580914"/>
          </a:xfrm>
          <a:prstGeom prst="rect">
            <a:avLst/>
          </a:prstGeom>
        </p:spPr>
      </p:pic>
      <p:sp>
        <p:nvSpPr>
          <p:cNvPr id="9" name="Rectangle 8"/>
          <p:cNvSpPr/>
          <p:nvPr/>
        </p:nvSpPr>
        <p:spPr>
          <a:xfrm>
            <a:off x="1991314" y="6356352"/>
            <a:ext cx="2480648" cy="276999"/>
          </a:xfrm>
          <a:prstGeom prst="rect">
            <a:avLst/>
          </a:prstGeom>
        </p:spPr>
        <p:txBody>
          <a:bodyPr wrap="none">
            <a:spAutoFit/>
          </a:bodyPr>
          <a:lstStyle/>
          <a:p>
            <a:pPr algn="ctr"/>
            <a:r>
              <a:rPr lang="en-US" sz="1200" dirty="0" smtClean="0">
                <a:latin typeface="Avenir Light"/>
                <a:cs typeface="Avenir Light"/>
              </a:rPr>
              <a:t>Source: </a:t>
            </a:r>
            <a:r>
              <a:rPr lang="en-US" sz="1200" dirty="0" smtClean="0">
                <a:latin typeface="Avenir Light"/>
                <a:cs typeface="Avenir Light"/>
                <a:hlinkClick r:id="rId7"/>
              </a:rPr>
              <a:t>2016 Burtch Works survey</a:t>
            </a:r>
            <a:endParaRPr lang="en-US" sz="1200" dirty="0">
              <a:latin typeface="Avenir Light"/>
              <a:cs typeface="Avenir Light"/>
            </a:endParaRPr>
          </a:p>
        </p:txBody>
      </p:sp>
      <p:pic>
        <p:nvPicPr>
          <p:cNvPr id="13" name="Picture 12"/>
          <p:cNvPicPr>
            <a:picLocks noChangeAspect="1"/>
          </p:cNvPicPr>
          <p:nvPr/>
        </p:nvPicPr>
        <p:blipFill>
          <a:blip r:embed="rId8"/>
          <a:stretch>
            <a:fillRect/>
          </a:stretch>
        </p:blipFill>
        <p:spPr>
          <a:xfrm>
            <a:off x="6573212" y="3627204"/>
            <a:ext cx="4039370" cy="2814004"/>
          </a:xfrm>
          <a:prstGeom prst="rect">
            <a:avLst/>
          </a:prstGeom>
        </p:spPr>
      </p:pic>
    </p:spTree>
    <p:extLst>
      <p:ext uri="{BB962C8B-B14F-4D97-AF65-F5344CB8AC3E}">
        <p14:creationId xmlns:p14="http://schemas.microsoft.com/office/powerpoint/2010/main" val="10871107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AA1D3DC5-6306-EC4F-B443-D53A6492FEBD}" type="slidenum">
              <a:rPr lang="en-US" smtClean="0"/>
              <a:pPr/>
              <a:t>9</a:t>
            </a:fld>
            <a:endParaRPr lang="en-US"/>
          </a:p>
        </p:txBody>
      </p:sp>
      <p:sp>
        <p:nvSpPr>
          <p:cNvPr id="3" name="Title 2"/>
          <p:cNvSpPr>
            <a:spLocks noGrp="1"/>
          </p:cNvSpPr>
          <p:nvPr>
            <p:ph type="title"/>
          </p:nvPr>
        </p:nvSpPr>
        <p:spPr/>
        <p:txBody>
          <a:bodyPr/>
          <a:lstStyle/>
          <a:p>
            <a:r>
              <a:rPr lang="en-US" dirty="0"/>
              <a:t>Data science tools alone </a:t>
            </a:r>
            <a:r>
              <a:rPr lang="en-US" dirty="0">
                <a:solidFill>
                  <a:srgbClr val="33A1FC"/>
                </a:solidFill>
                <a:latin typeface="Avenir Next Medium" charset="0"/>
                <a:ea typeface="Avenir Next Medium" charset="0"/>
                <a:cs typeface="Avenir Next Medium" charset="0"/>
              </a:rPr>
              <a:t>won’t meet the demands</a:t>
            </a:r>
            <a:r>
              <a:rPr lang="en-US" dirty="0"/>
              <a:t> of your organization.</a:t>
            </a:r>
          </a:p>
        </p:txBody>
      </p:sp>
    </p:spTree>
    <p:extLst>
      <p:ext uri="{BB962C8B-B14F-4D97-AF65-F5344CB8AC3E}">
        <p14:creationId xmlns:p14="http://schemas.microsoft.com/office/powerpoint/2010/main" val="1075986174"/>
      </p:ext>
    </p:extLst>
  </p:cSld>
  <p:clrMapOvr>
    <a:masterClrMapping/>
  </p:clrMapOvr>
  <p:timing>
    <p:tnLst>
      <p:par>
        <p:cTn id="1" dur="indefinite" restart="never" nodeType="tmRoot"/>
      </p:par>
    </p:tnLst>
  </p:timing>
</p:sld>
</file>

<file path=ppt/theme/theme1.xml><?xml version="1.0" encoding="utf-8"?>
<a:theme xmlns:a="http://schemas.openxmlformats.org/drawingml/2006/main" name="DataScience Theme">
  <a:themeElements>
    <a:clrScheme name="DataScience Palette ">
      <a:dk1>
        <a:srgbClr val="3E4A5A"/>
      </a:dk1>
      <a:lt1>
        <a:srgbClr val="FFFFFF"/>
      </a:lt1>
      <a:dk2>
        <a:srgbClr val="3E4A5A"/>
      </a:dk2>
      <a:lt2>
        <a:srgbClr val="D6EBFE"/>
      </a:lt2>
      <a:accent1>
        <a:srgbClr val="2A88D7"/>
      </a:accent1>
      <a:accent2>
        <a:srgbClr val="4EB8FE"/>
      </a:accent2>
      <a:accent3>
        <a:srgbClr val="86E792"/>
      </a:accent3>
      <a:accent4>
        <a:srgbClr val="D6EBFE"/>
      </a:accent4>
      <a:accent5>
        <a:srgbClr val="677DF2"/>
      </a:accent5>
      <a:accent6>
        <a:srgbClr val="8661D3"/>
      </a:accent6>
      <a:hlink>
        <a:srgbClr val="32A1FB"/>
      </a:hlink>
      <a:folHlink>
        <a:srgbClr val="32A1FB"/>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7602</TotalTime>
  <Words>2274</Words>
  <Application>Microsoft Macintosh PowerPoint</Application>
  <PresentationFormat>Widescreen</PresentationFormat>
  <Paragraphs>300</Paragraphs>
  <Slides>25</Slides>
  <Notes>24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Avenir</vt:lpstr>
      <vt:lpstr>Avenir Book</vt:lpstr>
      <vt:lpstr>Avenir Light</vt:lpstr>
      <vt:lpstr>Avenir Next</vt:lpstr>
      <vt:lpstr>Avenir Next Demi Bold</vt:lpstr>
      <vt:lpstr>Avenir Next Medium</vt:lpstr>
      <vt:lpstr>Avenir Next Regular</vt:lpstr>
      <vt:lpstr>Calibri</vt:lpstr>
      <vt:lpstr>Century Gothic</vt:lpstr>
      <vt:lpstr>Mangal</vt:lpstr>
      <vt:lpstr>Roboto condensed</vt:lpstr>
      <vt:lpstr>Arial</vt:lpstr>
      <vt:lpstr>DataScience Theme</vt:lpstr>
      <vt:lpstr>PowerPoint Presentation</vt:lpstr>
      <vt:lpstr>MY DATA SCIENCE JOURNEY</vt:lpstr>
      <vt:lpstr>DATASCIENCE.COM STORY</vt:lpstr>
      <vt:lpstr>Data science results should not just be limited to certain departments but be shared across the organization.</vt:lpstr>
      <vt:lpstr>DATA SCIENCE IS NOW A CRITICAL FUNCTION IN EVERY INDUSTRY</vt:lpstr>
      <vt:lpstr>STATE OF THE INDUSTRY  </vt:lpstr>
      <vt:lpstr>WHY ARE ONLY 22% OF COMPANIES GETTING VALUE FROM DATA SCIENCE? THESE THINGS ARE NEARLY IMPOSSIBLE TO ORCHESTRATE </vt:lpstr>
      <vt:lpstr>DATA SCIENCE TRENDS: OPEN SOURCE INNOVATION GROWING FAST</vt:lpstr>
      <vt:lpstr>Data science tools alone won’t meet the demands of your organization.</vt:lpstr>
      <vt:lpstr>WHAT IS A DATA SCIENCE PLATFORM?</vt:lpstr>
      <vt:lpstr>DATASCIENCE PLATFORMS ARE EMERGING CATEGORY BRINING TOGETHER ESSENTIAL ELEMENTS FOR DATA SCIENCE SCALING</vt:lpstr>
      <vt:lpstr>PowerPoint Presentation</vt:lpstr>
      <vt:lpstr>PowerPoint Presentation</vt:lpstr>
      <vt:lpstr>WHAT DOES IT MEAN TO ‘SCALE DATA SCIENCE’?</vt:lpstr>
      <vt:lpstr>WHAT DOES IT MEAN TO ‘SCALE DATA SCIENCE’?</vt:lpstr>
      <vt:lpstr>DATA SCIENCE PLATFORM: TOOLS AND PROCESSES</vt:lpstr>
      <vt:lpstr>DATA SCIENCE PLATFORM: INFRASTRUCTURE AND ENVIRONMENTS</vt:lpstr>
      <vt:lpstr>DATA SCIENCE PLATFORM: PRODUCTION</vt:lpstr>
      <vt:lpstr>PowerPoint Presentation</vt:lpstr>
      <vt:lpstr>USE CASES ON THE PLATFORM</vt:lpstr>
      <vt:lpstr>INDUSTRY LEADING DATA SCIENCE ORGANIZATIONS</vt:lpstr>
      <vt:lpstr>INSIGHTS LEADERS OUTPERFORM OTHER FIRMS</vt:lpstr>
      <vt:lpstr>KEY RECOMMENDATIONS</vt:lpstr>
      <vt:lpstr>DataSCIENCE.COM</vt:lpstr>
      <vt:lpstr>William Merchan    william@datascience.com  |  @williammerchan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Juhi Sodani</dc:creator>
  <cp:lastModifiedBy>william merchan</cp:lastModifiedBy>
  <cp:revision>437</cp:revision>
  <dcterms:created xsi:type="dcterms:W3CDTF">2017-01-30T21:41:03Z</dcterms:created>
  <dcterms:modified xsi:type="dcterms:W3CDTF">2017-11-27T22:45:29Z</dcterms:modified>
</cp:coreProperties>
</file>